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0"/>
  </p:notesMasterIdLst>
  <p:handoutMasterIdLst>
    <p:handoutMasterId r:id="rId81"/>
  </p:handoutMasterIdLst>
  <p:sldIdLst>
    <p:sldId id="301" r:id="rId2"/>
    <p:sldId id="337" r:id="rId3"/>
    <p:sldId id="333" r:id="rId4"/>
    <p:sldId id="370"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409" r:id="rId19"/>
    <p:sldId id="392" r:id="rId20"/>
    <p:sldId id="335" r:id="rId21"/>
    <p:sldId id="319" r:id="rId22"/>
    <p:sldId id="336" r:id="rId23"/>
    <p:sldId id="334" r:id="rId24"/>
    <p:sldId id="339" r:id="rId25"/>
    <p:sldId id="340" r:id="rId26"/>
    <p:sldId id="341" r:id="rId27"/>
    <p:sldId id="342" r:id="rId28"/>
    <p:sldId id="343" r:id="rId29"/>
    <p:sldId id="344" r:id="rId30"/>
    <p:sldId id="345" r:id="rId31"/>
    <p:sldId id="346" r:id="rId32"/>
    <p:sldId id="347" r:id="rId33"/>
    <p:sldId id="348" r:id="rId34"/>
    <p:sldId id="349" r:id="rId35"/>
    <p:sldId id="410" r:id="rId36"/>
    <p:sldId id="411" r:id="rId37"/>
    <p:sldId id="352" r:id="rId38"/>
    <p:sldId id="350" r:id="rId39"/>
    <p:sldId id="351" r:id="rId40"/>
    <p:sldId id="354" r:id="rId41"/>
    <p:sldId id="353" r:id="rId42"/>
    <p:sldId id="355" r:id="rId43"/>
    <p:sldId id="356" r:id="rId44"/>
    <p:sldId id="357" r:id="rId45"/>
    <p:sldId id="358" r:id="rId46"/>
    <p:sldId id="360" r:id="rId47"/>
    <p:sldId id="361" r:id="rId48"/>
    <p:sldId id="412" r:id="rId49"/>
    <p:sldId id="413" r:id="rId50"/>
    <p:sldId id="362" r:id="rId51"/>
    <p:sldId id="363" r:id="rId52"/>
    <p:sldId id="364" r:id="rId53"/>
    <p:sldId id="359" r:id="rId54"/>
    <p:sldId id="365" r:id="rId55"/>
    <p:sldId id="366" r:id="rId56"/>
    <p:sldId id="367" r:id="rId57"/>
    <p:sldId id="368" r:id="rId58"/>
    <p:sldId id="414" r:id="rId59"/>
    <p:sldId id="369" r:id="rId60"/>
    <p:sldId id="394" r:id="rId61"/>
    <p:sldId id="395" r:id="rId62"/>
    <p:sldId id="396" r:id="rId63"/>
    <p:sldId id="397" r:id="rId64"/>
    <p:sldId id="398" r:id="rId65"/>
    <p:sldId id="418" r:id="rId66"/>
    <p:sldId id="399" r:id="rId67"/>
    <p:sldId id="417" r:id="rId68"/>
    <p:sldId id="400" r:id="rId69"/>
    <p:sldId id="416" r:id="rId70"/>
    <p:sldId id="401" r:id="rId71"/>
    <p:sldId id="415" r:id="rId72"/>
    <p:sldId id="402" r:id="rId73"/>
    <p:sldId id="403" r:id="rId74"/>
    <p:sldId id="404" r:id="rId75"/>
    <p:sldId id="405" r:id="rId76"/>
    <p:sldId id="406" r:id="rId77"/>
    <p:sldId id="407" r:id="rId78"/>
    <p:sldId id="408" r:id="rId79"/>
  </p:sldIdLst>
  <p:sldSz cx="10080625" cy="7559675"/>
  <p:notesSz cx="7772400" cy="10058400"/>
  <p:defaultTextStyle>
    <a:defPPr>
      <a:defRPr lang="en-US"/>
    </a:defPPr>
    <a:lvl1pPr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9" d="100"/>
          <a:sy n="99" d="100"/>
        </p:scale>
        <p:origin x="1656" y="90"/>
      </p:cViewPr>
      <p:guideLst>
        <p:guide orient="horz" pos="2381"/>
        <p:guide pos="31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373438" cy="503238"/>
          </a:xfrm>
          <a:prstGeom prst="rect">
            <a:avLst/>
          </a:prstGeom>
          <a:noFill/>
          <a:ln>
            <a:noFill/>
          </a:ln>
        </p:spPr>
        <p:txBody>
          <a:bodyPr vert="horz" lIns="90000" tIns="45000" rIns="90000" bIns="45000" compatLnSpc="0"/>
          <a:lstStyle>
            <a:defPPr lvl="0">
              <a:buSzPct val="45000"/>
              <a:buFont typeface="StarSymbol"/>
              <a:buNone/>
            </a:defPPr>
            <a:lvl1pPr lvl="0" defTabSz="914305" fontAlgn="auto" hangingPunct="0">
              <a:spcBef>
                <a:spcPts val="0"/>
              </a:spcBef>
              <a:spcAft>
                <a:spcPts val="0"/>
              </a:spcAft>
              <a:buSzPct val="45000"/>
              <a:buFont typeface="StarSymbol"/>
              <a:buNone/>
              <a:defRPr sz="1400">
                <a:latin typeface="Arial" pitchFamily="18"/>
                <a:ea typeface="Microsoft YaHei" pitchFamily="2"/>
                <a:cs typeface="Mangal"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defRPr sz="1400"/>
            </a:pPr>
            <a:endParaRPr lang="en-US"/>
          </a:p>
        </p:txBody>
      </p:sp>
      <p:sp>
        <p:nvSpPr>
          <p:cNvPr id="3" name="Date Placeholder 2"/>
          <p:cNvSpPr txBox="1">
            <a:spLocks noGrp="1"/>
          </p:cNvSpPr>
          <p:nvPr>
            <p:ph type="dt" sz="quarter" idx="1"/>
          </p:nvPr>
        </p:nvSpPr>
        <p:spPr>
          <a:xfrm>
            <a:off x="4398963" y="0"/>
            <a:ext cx="3373437" cy="503238"/>
          </a:xfrm>
          <a:prstGeom prst="rect">
            <a:avLst/>
          </a:prstGeom>
          <a:noFill/>
          <a:ln>
            <a:noFill/>
          </a:ln>
        </p:spPr>
        <p:txBody>
          <a:bodyPr vert="horz" lIns="90000" tIns="45000" rIns="90000" bIns="45000" compatLnSpc="0"/>
          <a:lstStyle>
            <a:defPPr lvl="0">
              <a:buSzPct val="45000"/>
              <a:buFont typeface="StarSymbol"/>
              <a:buNone/>
            </a:defPPr>
            <a:lvl1pPr lvl="0" algn="r" defTabSz="914305" fontAlgn="auto" hangingPunct="0">
              <a:spcBef>
                <a:spcPts val="0"/>
              </a:spcBef>
              <a:spcAft>
                <a:spcPts val="0"/>
              </a:spcAft>
              <a:buSzPct val="45000"/>
              <a:buFont typeface="StarSymbol"/>
              <a:buNone/>
              <a:defRPr sz="1400">
                <a:latin typeface="Arial" pitchFamily="18"/>
                <a:ea typeface="Microsoft YaHei" pitchFamily="2"/>
                <a:cs typeface="Mangal"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defRPr sz="1400"/>
            </a:pPr>
            <a:endParaRPr lang="en-US"/>
          </a:p>
        </p:txBody>
      </p:sp>
      <p:sp>
        <p:nvSpPr>
          <p:cNvPr id="4" name="Footer Placeholder 3"/>
          <p:cNvSpPr txBox="1">
            <a:spLocks noGrp="1"/>
          </p:cNvSpPr>
          <p:nvPr>
            <p:ph type="ftr" sz="quarter" idx="2"/>
          </p:nvPr>
        </p:nvSpPr>
        <p:spPr>
          <a:xfrm>
            <a:off x="0" y="9555163"/>
            <a:ext cx="3373438" cy="503237"/>
          </a:xfrm>
          <a:prstGeom prst="rect">
            <a:avLst/>
          </a:prstGeom>
          <a:noFill/>
          <a:ln>
            <a:noFill/>
          </a:ln>
        </p:spPr>
        <p:txBody>
          <a:bodyPr vert="horz" lIns="90000" tIns="45000" rIns="90000" bIns="45000" anchor="b" compatLnSpc="0"/>
          <a:lstStyle>
            <a:defPPr lvl="0">
              <a:buSzPct val="45000"/>
              <a:buFont typeface="StarSymbol"/>
              <a:buNone/>
            </a:defPPr>
            <a:lvl1pPr lvl="0" defTabSz="914305" fontAlgn="auto" hangingPunct="0">
              <a:spcBef>
                <a:spcPts val="0"/>
              </a:spcBef>
              <a:spcAft>
                <a:spcPts val="0"/>
              </a:spcAft>
              <a:buSzPct val="45000"/>
              <a:buFont typeface="StarSymbol"/>
              <a:buNone/>
              <a:defRPr sz="1400">
                <a:latin typeface="Arial" pitchFamily="18"/>
                <a:ea typeface="Microsoft YaHei" pitchFamily="2"/>
                <a:cs typeface="Mangal"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defRPr sz="1400"/>
            </a:pPr>
            <a:endParaRPr lang="en-US"/>
          </a:p>
        </p:txBody>
      </p:sp>
      <p:sp>
        <p:nvSpPr>
          <p:cNvPr id="5" name="Slide Number Placeholder 4"/>
          <p:cNvSpPr txBox="1">
            <a:spLocks noGrp="1"/>
          </p:cNvSpPr>
          <p:nvPr>
            <p:ph type="sldNum" sz="quarter" idx="3"/>
          </p:nvPr>
        </p:nvSpPr>
        <p:spPr>
          <a:xfrm>
            <a:off x="4398963" y="9555163"/>
            <a:ext cx="3373437" cy="503237"/>
          </a:xfrm>
          <a:prstGeom prst="rect">
            <a:avLst/>
          </a:prstGeom>
          <a:noFill/>
          <a:ln>
            <a:noFill/>
          </a:ln>
        </p:spPr>
        <p:txBody>
          <a:bodyPr vert="horz" wrap="square" lIns="90000" tIns="45000" rIns="90000" bIns="45000" numCol="1" anchor="b" anchorCtr="0" compatLnSpc="1">
            <a:prstTxWarp prst="textNoShape">
              <a:avLst/>
            </a:prstTxWarp>
          </a:bodyPr>
          <a:lstStyle>
            <a:lvl1pPr algn="r" hangingPunct="0">
              <a:buSzPct val="45000"/>
              <a:buFont typeface="StarSymbol"/>
              <a:buNone/>
              <a:defRPr sz="1400">
                <a:latin typeface="Calibri" panose="020F0502020204030204" pitchFamily="34" charset="0"/>
              </a:defRPr>
            </a:lvl1pPr>
          </a:lstStyle>
          <a:p>
            <a:fld id="{02EF35AE-7025-4CF0-A09F-7179F6969548}" type="slidenum">
              <a:rPr lang="en-US" altLang="en-US"/>
              <a:pPr/>
              <a:t>‹#›</a:t>
            </a:fld>
            <a:endParaRPr lang="en-US" altLang="en-US">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7340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idx="2"/>
          </p:nvPr>
        </p:nvSpPr>
        <p:spPr bwMode="auto">
          <a:xfrm>
            <a:off x="1371600" y="763588"/>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 name="Notes Placeholder 2"/>
          <p:cNvSpPr txBox="1">
            <a:spLocks noGrp="1"/>
          </p:cNvSpPr>
          <p:nvPr>
            <p:ph type="body" sz="quarter" idx="3"/>
          </p:nvPr>
        </p:nvSpPr>
        <p:spPr>
          <a:xfrm>
            <a:off x="777875" y="4776788"/>
            <a:ext cx="6216650" cy="4525962"/>
          </a:xfrm>
          <a:prstGeom prst="rect">
            <a:avLst/>
          </a:prstGeom>
          <a:noFill/>
          <a:ln>
            <a:noFill/>
          </a:ln>
        </p:spPr>
        <p:txBody>
          <a:bodyPr lIns="0" tIns="0" rIns="0" bIns="0"/>
          <a:lstStyle/>
          <a:p>
            <a:pPr lvl="0"/>
            <a:endParaRPr lang="en-US" noProof="0"/>
          </a:p>
        </p:txBody>
      </p:sp>
      <p:sp>
        <p:nvSpPr>
          <p:cNvPr id="4" name="Header Placeholder 3"/>
          <p:cNvSpPr txBox="1">
            <a:spLocks noGrp="1"/>
          </p:cNvSpPr>
          <p:nvPr>
            <p:ph type="hdr" sz="quarter"/>
          </p:nvPr>
        </p:nvSpPr>
        <p:spPr>
          <a:xfrm>
            <a:off x="0" y="0"/>
            <a:ext cx="3373438" cy="503238"/>
          </a:xfrm>
          <a:prstGeom prst="rect">
            <a:avLst/>
          </a:prstGeom>
          <a:noFill/>
          <a:ln>
            <a:noFill/>
          </a:ln>
        </p:spPr>
        <p:txBody>
          <a:bodyPr lIns="0" tIns="0" rIns="0" bIns="0"/>
          <a:lstStyle>
            <a:lvl1pPr lvl="0" defTabSz="914305" rtl="0"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5" name="Date Placeholder 4"/>
          <p:cNvSpPr txBox="1">
            <a:spLocks noGrp="1"/>
          </p:cNvSpPr>
          <p:nvPr>
            <p:ph type="dt" idx="1"/>
          </p:nvPr>
        </p:nvSpPr>
        <p:spPr>
          <a:xfrm>
            <a:off x="4398963" y="0"/>
            <a:ext cx="3373437" cy="503238"/>
          </a:xfrm>
          <a:prstGeom prst="rect">
            <a:avLst/>
          </a:prstGeom>
          <a:noFill/>
          <a:ln>
            <a:noFill/>
          </a:ln>
        </p:spPr>
        <p:txBody>
          <a:bodyPr lIns="0" tIns="0" rIns="0" bIns="0"/>
          <a:lstStyle>
            <a:lvl1pPr lvl="0" algn="r" defTabSz="914305" rtl="0"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6" name="Footer Placeholder 5"/>
          <p:cNvSpPr txBox="1">
            <a:spLocks noGrp="1"/>
          </p:cNvSpPr>
          <p:nvPr>
            <p:ph type="ftr" sz="quarter" idx="4"/>
          </p:nvPr>
        </p:nvSpPr>
        <p:spPr>
          <a:xfrm>
            <a:off x="0" y="9555163"/>
            <a:ext cx="3373438" cy="503237"/>
          </a:xfrm>
          <a:prstGeom prst="rect">
            <a:avLst/>
          </a:prstGeom>
          <a:noFill/>
          <a:ln>
            <a:noFill/>
          </a:ln>
        </p:spPr>
        <p:txBody>
          <a:bodyPr lIns="0" tIns="0" rIns="0" bIns="0" anchor="b"/>
          <a:lstStyle>
            <a:lvl1pPr lvl="0" defTabSz="914305" rtl="0" fontAlgn="auto" hangingPunct="0">
              <a:spcBef>
                <a:spcPts val="0"/>
              </a:spcBef>
              <a:spcAft>
                <a:spcPts val="0"/>
              </a:spcAft>
              <a:buNone/>
              <a:tabLst/>
              <a:defRPr lang="en-US" sz="1400" kern="1200">
                <a:latin typeface="Times New Roman" pitchFamily="18"/>
                <a:ea typeface="Lucida Sans Unicode" pitchFamily="2"/>
                <a:cs typeface="Tahoma" pitchFamily="2"/>
              </a:defRPr>
            </a:lvl1pPr>
          </a:lstStyle>
          <a:p>
            <a:pPr>
              <a:defRPr/>
            </a:pPr>
            <a:endParaRPr/>
          </a:p>
        </p:txBody>
      </p:sp>
      <p:sp>
        <p:nvSpPr>
          <p:cNvPr id="7" name="Slide Number Placeholder 6"/>
          <p:cNvSpPr txBox="1">
            <a:spLocks noGrp="1"/>
          </p:cNvSpPr>
          <p:nvPr>
            <p:ph type="sldNum" sz="quarter" idx="5"/>
          </p:nvPr>
        </p:nvSpPr>
        <p:spPr>
          <a:xfrm>
            <a:off x="4398963" y="9555163"/>
            <a:ext cx="3373437" cy="503237"/>
          </a:xfrm>
          <a:prstGeom prst="rect">
            <a:avLst/>
          </a:prstGeom>
          <a:noFill/>
          <a:ln>
            <a:noFill/>
          </a:ln>
        </p:spPr>
        <p:txBody>
          <a:bodyPr vert="horz" wrap="square" lIns="0" tIns="0" rIns="0" bIns="0" numCol="1" anchor="b" anchorCtr="0" compatLnSpc="1">
            <a:prstTxWarp prst="textNoShape">
              <a:avLst/>
            </a:prstTxWarp>
          </a:bodyPr>
          <a:lstStyle>
            <a:lvl1pPr algn="r" hangingPunct="0">
              <a:defRPr sz="1400">
                <a:latin typeface="Times New Roman" panose="02020603050405020304" pitchFamily="18" charset="0"/>
                <a:ea typeface="Lucida Sans Unicode" panose="020B0602030504020204" pitchFamily="34" charset="0"/>
                <a:cs typeface="Tahoma" panose="020B0604030504040204" pitchFamily="34" charset="0"/>
              </a:defRPr>
            </a:lvl1pPr>
          </a:lstStyle>
          <a:p>
            <a:fld id="{171B6801-910A-4A89-9473-5E38D0DFE8BB}" type="slidenum">
              <a:rPr lang="en-US" altLang="en-US"/>
              <a:pPr/>
              <a:t>‹#›</a:t>
            </a:fld>
            <a:endParaRPr lang="en-US" altLang="en-US"/>
          </a:p>
        </p:txBody>
      </p:sp>
    </p:spTree>
    <p:extLst>
      <p:ext uri="{BB962C8B-B14F-4D97-AF65-F5344CB8AC3E}">
        <p14:creationId xmlns:p14="http://schemas.microsoft.com/office/powerpoint/2010/main" val="1124041851"/>
      </p:ext>
    </p:extLst>
  </p:cSld>
  <p:clrMap bg1="lt1" tx1="dk1" bg2="lt2" tx2="dk2" accent1="accent1" accent2="accent2" accent3="accent3" accent4="accent4" accent5="accent5" accent6="accent6" hlink="hlink" folHlink="folHlink"/>
  <p:notesStyle>
    <a:lvl1pPr marL="215900" indent="-215900" algn="l" rtl="0" eaLnBrk="0" fontAlgn="base" hangingPunct="0">
      <a:spcBef>
        <a:spcPct val="30000"/>
      </a:spcBef>
      <a:spcAft>
        <a:spcPct val="0"/>
      </a:spcAft>
      <a:defRPr lang="en-US" sz="2000" kern="1200">
        <a:solidFill>
          <a:schemeClr val="tx1"/>
        </a:solidFill>
        <a:latin typeface="Arial" pitchFamily="18"/>
        <a:ea typeface="Microsoft YaHei" pitchFamily="2"/>
        <a:cs typeface="Mangal" pitchFamily="2"/>
      </a:defRPr>
    </a:lvl1pPr>
    <a:lvl2pPr marL="742950" indent="-285750" algn="l" defTabSz="912813" rtl="0" eaLnBrk="0" fontAlgn="base" hangingPunct="0">
      <a:spcBef>
        <a:spcPct val="30000"/>
      </a:spcBef>
      <a:spcAft>
        <a:spcPct val="0"/>
      </a:spcAft>
      <a:defRPr sz="1200" kern="1200">
        <a:solidFill>
          <a:schemeClr val="tx1"/>
        </a:solidFill>
        <a:latin typeface="+mn-lt"/>
        <a:ea typeface="Microsoft YaHei" pitchFamily="34" charset="-122"/>
        <a:cs typeface="+mn-cs"/>
      </a:defRPr>
    </a:lvl2pPr>
    <a:lvl3pPr marL="1143000" indent="-228600" algn="l" defTabSz="912813" rtl="0" eaLnBrk="0" fontAlgn="base" hangingPunct="0">
      <a:spcBef>
        <a:spcPct val="30000"/>
      </a:spcBef>
      <a:spcAft>
        <a:spcPct val="0"/>
      </a:spcAft>
      <a:defRPr sz="1200" kern="1200">
        <a:solidFill>
          <a:schemeClr val="tx1"/>
        </a:solidFill>
        <a:latin typeface="+mn-lt"/>
        <a:ea typeface="Microsoft YaHei" pitchFamily="34" charset="-122"/>
        <a:cs typeface="+mn-cs"/>
      </a:defRPr>
    </a:lvl3pPr>
    <a:lvl4pPr marL="1600200" indent="-228600" algn="l" defTabSz="912813" rtl="0" eaLnBrk="0" fontAlgn="base" hangingPunct="0">
      <a:spcBef>
        <a:spcPct val="30000"/>
      </a:spcBef>
      <a:spcAft>
        <a:spcPct val="0"/>
      </a:spcAft>
      <a:defRPr sz="1200" kern="1200">
        <a:solidFill>
          <a:schemeClr val="tx1"/>
        </a:solidFill>
        <a:latin typeface="+mn-lt"/>
        <a:ea typeface="Microsoft YaHei" pitchFamily="34" charset="-122"/>
        <a:cs typeface="+mn-cs"/>
      </a:defRPr>
    </a:lvl4pPr>
    <a:lvl5pPr marL="2057400" indent="-228600" algn="l" defTabSz="912813" rtl="0" eaLnBrk="0" fontAlgn="base" hangingPunct="0">
      <a:spcBef>
        <a:spcPct val="30000"/>
      </a:spcBef>
      <a:spcAft>
        <a:spcPct val="0"/>
      </a:spcAft>
      <a:defRPr sz="1200" kern="1200">
        <a:solidFill>
          <a:schemeClr val="tx1"/>
        </a:solidFill>
        <a:latin typeface="+mn-lt"/>
        <a:ea typeface="Microsoft YaHei" pitchFamily="34" charset="-122"/>
        <a:cs typeface="+mn-cs"/>
      </a:defRPr>
    </a:lvl5pPr>
    <a:lvl6pPr marL="2285763" algn="l" defTabSz="914305" rtl="0" eaLnBrk="1" latinLnBrk="0" hangingPunct="1">
      <a:defRPr sz="1200" kern="1200">
        <a:solidFill>
          <a:schemeClr val="tx1"/>
        </a:solidFill>
        <a:latin typeface="+mn-lt"/>
        <a:ea typeface="+mn-ea"/>
        <a:cs typeface="+mn-cs"/>
      </a:defRPr>
    </a:lvl6pPr>
    <a:lvl7pPr marL="2742916"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1"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277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75544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789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415518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8915"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2957882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9939"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51373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40963"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27225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41987"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00513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4301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90766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3795"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20764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4819"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259585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5843"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1956872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789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2837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789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62262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789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243739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7891"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10173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36867" name="Notes Placeholder 2"/>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endParaRPr altLang="en-US"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94939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170E53D-76A1-470A-90BD-CD138C9DA394}" type="slidenum">
              <a:rPr lang="en-US" altLang="en-US"/>
              <a:pPr/>
              <a:t>‹#›</a:t>
            </a:fld>
            <a:endParaRPr lang="en-US" altLang="en-US"/>
          </a:p>
        </p:txBody>
      </p:sp>
    </p:spTree>
    <p:extLst>
      <p:ext uri="{BB962C8B-B14F-4D97-AF65-F5344CB8AC3E}">
        <p14:creationId xmlns:p14="http://schemas.microsoft.com/office/powerpoint/2010/main" val="2053019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5DB35CC-904E-457E-B6D0-F95159431D0D}" type="slidenum">
              <a:rPr lang="en-US" altLang="en-US"/>
              <a:pPr/>
              <a:t>‹#›</a:t>
            </a:fld>
            <a:endParaRPr lang="en-US" altLang="en-US"/>
          </a:p>
        </p:txBody>
      </p:sp>
    </p:spTree>
    <p:extLst>
      <p:ext uri="{BB962C8B-B14F-4D97-AF65-F5344CB8AC3E}">
        <p14:creationId xmlns:p14="http://schemas.microsoft.com/office/powerpoint/2010/main" val="121478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4568A31-279A-4098-B39B-21F39D184C05}" type="slidenum">
              <a:rPr lang="en-US" altLang="en-US"/>
              <a:pPr/>
              <a:t>‹#›</a:t>
            </a:fld>
            <a:endParaRPr lang="en-US" altLang="en-US"/>
          </a:p>
        </p:txBody>
      </p:sp>
    </p:spTree>
    <p:extLst>
      <p:ext uri="{BB962C8B-B14F-4D97-AF65-F5344CB8AC3E}">
        <p14:creationId xmlns:p14="http://schemas.microsoft.com/office/powerpoint/2010/main" val="87201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80185AC-080A-420A-AFF7-8B1EFF51F2B4}" type="slidenum">
              <a:rPr lang="en-US" altLang="en-US"/>
              <a:pPr/>
              <a:t>‹#›</a:t>
            </a:fld>
            <a:endParaRPr lang="en-US" altLang="en-US"/>
          </a:p>
        </p:txBody>
      </p:sp>
    </p:spTree>
    <p:extLst>
      <p:ext uri="{BB962C8B-B14F-4D97-AF65-F5344CB8AC3E}">
        <p14:creationId xmlns:p14="http://schemas.microsoft.com/office/powerpoint/2010/main" val="820608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0" b="1" cap="all"/>
            </a:lvl1pPr>
          </a:lstStyle>
          <a:p>
            <a:r>
              <a:rPr lang="en-US" smtClean="0"/>
              <a:t>Click to edit Master title style</a:t>
            </a:r>
            <a:endParaRPr lang="en-US"/>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0">
                <a:solidFill>
                  <a:schemeClr val="tx1">
                    <a:tint val="75000"/>
                  </a:schemeClr>
                </a:solidFill>
              </a:defRPr>
            </a:lvl1pPr>
            <a:lvl2pPr marL="503972" indent="0">
              <a:buNone/>
              <a:defRPr sz="2000">
                <a:solidFill>
                  <a:schemeClr val="tx1">
                    <a:tint val="75000"/>
                  </a:schemeClr>
                </a:solidFill>
              </a:defRPr>
            </a:lvl2pPr>
            <a:lvl3pPr marL="1007943" indent="0">
              <a:buNone/>
              <a:defRPr sz="1800">
                <a:solidFill>
                  <a:schemeClr val="tx1">
                    <a:tint val="75000"/>
                  </a:schemeClr>
                </a:solidFill>
              </a:defRPr>
            </a:lvl3pPr>
            <a:lvl4pPr marL="1511915" indent="0">
              <a:buNone/>
              <a:defRPr sz="1500">
                <a:solidFill>
                  <a:schemeClr val="tx1">
                    <a:tint val="75000"/>
                  </a:schemeClr>
                </a:solidFill>
              </a:defRPr>
            </a:lvl4pPr>
            <a:lvl5pPr marL="2015886" indent="0">
              <a:buNone/>
              <a:defRPr sz="1500">
                <a:solidFill>
                  <a:schemeClr val="tx1">
                    <a:tint val="75000"/>
                  </a:schemeClr>
                </a:solidFill>
              </a:defRPr>
            </a:lvl5pPr>
            <a:lvl6pPr marL="2519858" indent="0">
              <a:buNone/>
              <a:defRPr sz="1500">
                <a:solidFill>
                  <a:schemeClr val="tx1">
                    <a:tint val="75000"/>
                  </a:schemeClr>
                </a:solidFill>
              </a:defRPr>
            </a:lvl6pPr>
            <a:lvl7pPr marL="3023829" indent="0">
              <a:buNone/>
              <a:defRPr sz="1500">
                <a:solidFill>
                  <a:schemeClr val="tx1">
                    <a:tint val="75000"/>
                  </a:schemeClr>
                </a:solidFill>
              </a:defRPr>
            </a:lvl7pPr>
            <a:lvl8pPr marL="3527801" indent="0">
              <a:buNone/>
              <a:defRPr sz="1500">
                <a:solidFill>
                  <a:schemeClr val="tx1">
                    <a:tint val="75000"/>
                  </a:schemeClr>
                </a:solidFill>
              </a:defRPr>
            </a:lvl8pPr>
            <a:lvl9pPr marL="4031772"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AE3B53-4A7D-4F87-B243-3CF3DDF11A7D}" type="slidenum">
              <a:rPr lang="en-US" altLang="en-US"/>
              <a:pPr/>
              <a:t>‹#›</a:t>
            </a:fld>
            <a:endParaRPr lang="en-US" altLang="en-US"/>
          </a:p>
        </p:txBody>
      </p:sp>
    </p:spTree>
    <p:extLst>
      <p:ext uri="{BB962C8B-B14F-4D97-AF65-F5344CB8AC3E}">
        <p14:creationId xmlns:p14="http://schemas.microsoft.com/office/powerpoint/2010/main" val="335492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4031" y="1763925"/>
            <a:ext cx="4452276"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24318" y="1763925"/>
            <a:ext cx="4452276" cy="4989036"/>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0F9E4F3-CEAD-4FBB-9088-D309229E62EB}" type="slidenum">
              <a:rPr lang="en-US" altLang="en-US"/>
              <a:pPr/>
              <a:t>‹#›</a:t>
            </a:fld>
            <a:endParaRPr lang="en-US" altLang="en-US"/>
          </a:p>
        </p:txBody>
      </p:sp>
    </p:spTree>
    <p:extLst>
      <p:ext uri="{BB962C8B-B14F-4D97-AF65-F5344CB8AC3E}">
        <p14:creationId xmlns:p14="http://schemas.microsoft.com/office/powerpoint/2010/main" val="379808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00" b="1"/>
            </a:lvl1pPr>
            <a:lvl2pPr marL="503972" indent="0">
              <a:buNone/>
              <a:defRPr sz="2200" b="1"/>
            </a:lvl2pPr>
            <a:lvl3pPr marL="1007943" indent="0">
              <a:buNone/>
              <a:defRPr sz="2000" b="1"/>
            </a:lvl3pPr>
            <a:lvl4pPr marL="1511915" indent="0">
              <a:buNone/>
              <a:defRPr sz="1800" b="1"/>
            </a:lvl4pPr>
            <a:lvl5pPr marL="2015886" indent="0">
              <a:buNone/>
              <a:defRPr sz="1800" b="1"/>
            </a:lvl5pPr>
            <a:lvl6pPr marL="2519858" indent="0">
              <a:buNone/>
              <a:defRPr sz="1800" b="1"/>
            </a:lvl6pPr>
            <a:lvl7pPr marL="3023829" indent="0">
              <a:buNone/>
              <a:defRPr sz="1800" b="1"/>
            </a:lvl7pPr>
            <a:lvl8pPr marL="3527801" indent="0">
              <a:buNone/>
              <a:defRPr sz="1800" b="1"/>
            </a:lvl8pPr>
            <a:lvl9pPr marL="4031772"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4CE463FA-FDB3-498B-A314-41F67163EBB2}" type="slidenum">
              <a:rPr lang="en-US" altLang="en-US"/>
              <a:pPr/>
              <a:t>‹#›</a:t>
            </a:fld>
            <a:endParaRPr lang="en-US" altLang="en-US"/>
          </a:p>
        </p:txBody>
      </p:sp>
    </p:spTree>
    <p:extLst>
      <p:ext uri="{BB962C8B-B14F-4D97-AF65-F5344CB8AC3E}">
        <p14:creationId xmlns:p14="http://schemas.microsoft.com/office/powerpoint/2010/main" val="317848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8565EEA-BCC5-4741-AB03-4B5FF7958959}" type="slidenum">
              <a:rPr lang="en-US" altLang="en-US"/>
              <a:pPr/>
              <a:t>‹#›</a:t>
            </a:fld>
            <a:endParaRPr lang="en-US" altLang="en-US"/>
          </a:p>
        </p:txBody>
      </p:sp>
    </p:spTree>
    <p:extLst>
      <p:ext uri="{BB962C8B-B14F-4D97-AF65-F5344CB8AC3E}">
        <p14:creationId xmlns:p14="http://schemas.microsoft.com/office/powerpoint/2010/main" val="380779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29D0671F-3DD9-490F-AC98-7B202B134A54}" type="slidenum">
              <a:rPr lang="en-US" altLang="en-US"/>
              <a:pPr/>
              <a:t>‹#›</a:t>
            </a:fld>
            <a:endParaRPr lang="en-US" altLang="en-US"/>
          </a:p>
        </p:txBody>
      </p:sp>
    </p:spTree>
    <p:extLst>
      <p:ext uri="{BB962C8B-B14F-4D97-AF65-F5344CB8AC3E}">
        <p14:creationId xmlns:p14="http://schemas.microsoft.com/office/powerpoint/2010/main" val="37800592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41245" y="300988"/>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08F82D9-0926-465E-A407-7C0E3AF477DF}" type="slidenum">
              <a:rPr lang="en-US" altLang="en-US"/>
              <a:pPr/>
              <a:t>‹#›</a:t>
            </a:fld>
            <a:endParaRPr lang="en-US" altLang="en-US"/>
          </a:p>
        </p:txBody>
      </p:sp>
    </p:spTree>
    <p:extLst>
      <p:ext uri="{BB962C8B-B14F-4D97-AF65-F5344CB8AC3E}">
        <p14:creationId xmlns:p14="http://schemas.microsoft.com/office/powerpoint/2010/main" val="138825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5873" y="675471"/>
            <a:ext cx="6048375" cy="4535805"/>
          </a:xfrm>
        </p:spPr>
        <p:txBody>
          <a:bodyPr rtlCol="0">
            <a:normAutofit/>
          </a:bodyPr>
          <a:lstStyle>
            <a:lvl1pPr marL="0" indent="0">
              <a:buNone/>
              <a:defRPr sz="3500"/>
            </a:lvl1pPr>
            <a:lvl2pPr marL="503972" indent="0">
              <a:buNone/>
              <a:defRPr sz="3100"/>
            </a:lvl2pPr>
            <a:lvl3pPr marL="1007943" indent="0">
              <a:buNone/>
              <a:defRPr sz="2600"/>
            </a:lvl3pPr>
            <a:lvl4pPr marL="1511915" indent="0">
              <a:buNone/>
              <a:defRPr sz="2200"/>
            </a:lvl4pPr>
            <a:lvl5pPr marL="2015886" indent="0">
              <a:buNone/>
              <a:defRPr sz="2200"/>
            </a:lvl5pPr>
            <a:lvl6pPr marL="2519858" indent="0">
              <a:buNone/>
              <a:defRPr sz="2200"/>
            </a:lvl6pPr>
            <a:lvl7pPr marL="3023829" indent="0">
              <a:buNone/>
              <a:defRPr sz="2200"/>
            </a:lvl7pPr>
            <a:lvl8pPr marL="3527801" indent="0">
              <a:buNone/>
              <a:defRPr sz="2200"/>
            </a:lvl8pPr>
            <a:lvl9pPr marL="4031772" indent="0">
              <a:buNone/>
              <a:defRPr sz="22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72" indent="0">
              <a:buNone/>
              <a:defRPr sz="1300"/>
            </a:lvl2pPr>
            <a:lvl3pPr marL="1007943" indent="0">
              <a:buNone/>
              <a:defRPr sz="1100"/>
            </a:lvl3pPr>
            <a:lvl4pPr marL="1511915" indent="0">
              <a:buNone/>
              <a:defRPr sz="1000"/>
            </a:lvl4pPr>
            <a:lvl5pPr marL="2015886" indent="0">
              <a:buNone/>
              <a:defRPr sz="1000"/>
            </a:lvl5pPr>
            <a:lvl6pPr marL="2519858" indent="0">
              <a:buNone/>
              <a:defRPr sz="1000"/>
            </a:lvl6pPr>
            <a:lvl7pPr marL="3023829" indent="0">
              <a:buNone/>
              <a:defRPr sz="1000"/>
            </a:lvl7pPr>
            <a:lvl8pPr marL="3527801" indent="0">
              <a:buNone/>
              <a:defRPr sz="1000"/>
            </a:lvl8pPr>
            <a:lvl9pPr marL="4031772"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E5243CC-1231-4A12-993E-C18E95934E3D}" type="slidenum">
              <a:rPr lang="en-US" altLang="en-US"/>
              <a:pPr/>
              <a:t>‹#›</a:t>
            </a:fld>
            <a:endParaRPr lang="en-US" altLang="en-US"/>
          </a:p>
        </p:txBody>
      </p:sp>
    </p:spTree>
    <p:extLst>
      <p:ext uri="{BB962C8B-B14F-4D97-AF65-F5344CB8AC3E}">
        <p14:creationId xmlns:p14="http://schemas.microsoft.com/office/powerpoint/2010/main" val="86995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3238" y="303213"/>
            <a:ext cx="9074150"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503238" y="1763713"/>
            <a:ext cx="9074150"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0794" tIns="50397" rIns="100794" bIns="50397"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503238" y="7007225"/>
            <a:ext cx="2352675" cy="401638"/>
          </a:xfrm>
          <a:prstGeom prst="rect">
            <a:avLst/>
          </a:prstGeom>
        </p:spPr>
        <p:txBody>
          <a:bodyPr vert="horz" lIns="100794" tIns="50397" rIns="100794" bIns="50397" rtlCol="0" anchor="ctr"/>
          <a:lstStyle>
            <a:lvl1pPr algn="l" defTabSz="914305" fontAlgn="auto">
              <a:spcBef>
                <a:spcPts val="0"/>
              </a:spcBef>
              <a:spcAft>
                <a:spcPts val="0"/>
              </a:spcAft>
              <a:defRPr sz="13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444875" y="7007225"/>
            <a:ext cx="3190875" cy="401638"/>
          </a:xfrm>
          <a:prstGeom prst="rect">
            <a:avLst/>
          </a:prstGeom>
        </p:spPr>
        <p:txBody>
          <a:bodyPr vert="horz" lIns="100794" tIns="50397" rIns="100794" bIns="50397" rtlCol="0" anchor="ctr"/>
          <a:lstStyle>
            <a:lvl1pPr algn="ctr" defTabSz="914305" fontAlgn="auto">
              <a:spcBef>
                <a:spcPts val="0"/>
              </a:spcBef>
              <a:spcAft>
                <a:spcPts val="0"/>
              </a:spcAft>
              <a:defRPr sz="13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7224713" y="7007225"/>
            <a:ext cx="2352675" cy="401638"/>
          </a:xfrm>
          <a:prstGeom prst="rect">
            <a:avLst/>
          </a:prstGeom>
        </p:spPr>
        <p:txBody>
          <a:bodyPr vert="horz" wrap="square" lIns="100794" tIns="50397" rIns="100794" bIns="50397" numCol="1" anchor="ctr" anchorCtr="0" compatLnSpc="1">
            <a:prstTxWarp prst="textNoShape">
              <a:avLst/>
            </a:prstTxWarp>
          </a:bodyPr>
          <a:lstStyle>
            <a:lvl1pPr algn="r">
              <a:defRPr sz="1300">
                <a:solidFill>
                  <a:srgbClr val="FFFFFF"/>
                </a:solidFill>
                <a:latin typeface="Calibri" panose="020F0502020204030204" pitchFamily="34" charset="0"/>
              </a:defRPr>
            </a:lvl1pPr>
          </a:lstStyle>
          <a:p>
            <a:fld id="{B254FEA0-F5CC-4E41-B837-4BC955F81FF2}" type="slidenum">
              <a:rPr lang="en-US" altLang="en-US"/>
              <a:pPr/>
              <a:t>‹#›</a:t>
            </a:fld>
            <a:endParaRPr lang="en-US"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06475" rtl="0" eaLnBrk="0" fontAlgn="base" hangingPunct="0">
        <a:spcBef>
          <a:spcPct val="0"/>
        </a:spcBef>
        <a:spcAft>
          <a:spcPct val="0"/>
        </a:spcAft>
        <a:defRPr sz="4900" kern="1200">
          <a:solidFill>
            <a:schemeClr val="tx1"/>
          </a:solidFill>
          <a:latin typeface="+mj-lt"/>
          <a:ea typeface="+mj-ea"/>
          <a:cs typeface="+mj-cs"/>
        </a:defRPr>
      </a:lvl1pPr>
      <a:lvl2pPr algn="ctr" defTabSz="1006475" rtl="0" eaLnBrk="0" fontAlgn="base" hangingPunct="0">
        <a:spcBef>
          <a:spcPct val="0"/>
        </a:spcBef>
        <a:spcAft>
          <a:spcPct val="0"/>
        </a:spcAft>
        <a:defRPr sz="4900">
          <a:solidFill>
            <a:schemeClr val="tx1"/>
          </a:solidFill>
          <a:latin typeface="Calibri" pitchFamily="34" charset="0"/>
        </a:defRPr>
      </a:lvl2pPr>
      <a:lvl3pPr algn="ctr" defTabSz="1006475" rtl="0" eaLnBrk="0" fontAlgn="base" hangingPunct="0">
        <a:spcBef>
          <a:spcPct val="0"/>
        </a:spcBef>
        <a:spcAft>
          <a:spcPct val="0"/>
        </a:spcAft>
        <a:defRPr sz="4900">
          <a:solidFill>
            <a:schemeClr val="tx1"/>
          </a:solidFill>
          <a:latin typeface="Calibri" pitchFamily="34" charset="0"/>
        </a:defRPr>
      </a:lvl3pPr>
      <a:lvl4pPr algn="ctr" defTabSz="1006475" rtl="0" eaLnBrk="0" fontAlgn="base" hangingPunct="0">
        <a:spcBef>
          <a:spcPct val="0"/>
        </a:spcBef>
        <a:spcAft>
          <a:spcPct val="0"/>
        </a:spcAft>
        <a:defRPr sz="4900">
          <a:solidFill>
            <a:schemeClr val="tx1"/>
          </a:solidFill>
          <a:latin typeface="Calibri" pitchFamily="34" charset="0"/>
        </a:defRPr>
      </a:lvl4pPr>
      <a:lvl5pPr algn="ctr" defTabSz="1006475" rtl="0" eaLnBrk="0" fontAlgn="base" hangingPunct="0">
        <a:spcBef>
          <a:spcPct val="0"/>
        </a:spcBef>
        <a:spcAft>
          <a:spcPct val="0"/>
        </a:spcAft>
        <a:defRPr sz="4900">
          <a:solidFill>
            <a:schemeClr val="tx1"/>
          </a:solidFill>
          <a:latin typeface="Calibri" pitchFamily="34" charset="0"/>
        </a:defRPr>
      </a:lvl5pPr>
      <a:lvl6pPr marL="457200" algn="ctr" defTabSz="1006475" rtl="0" fontAlgn="base">
        <a:spcBef>
          <a:spcPct val="0"/>
        </a:spcBef>
        <a:spcAft>
          <a:spcPct val="0"/>
        </a:spcAft>
        <a:defRPr sz="4900">
          <a:solidFill>
            <a:schemeClr val="tx1"/>
          </a:solidFill>
          <a:latin typeface="Calibri" pitchFamily="34" charset="0"/>
        </a:defRPr>
      </a:lvl6pPr>
      <a:lvl7pPr marL="914400" algn="ctr" defTabSz="1006475" rtl="0" fontAlgn="base">
        <a:spcBef>
          <a:spcPct val="0"/>
        </a:spcBef>
        <a:spcAft>
          <a:spcPct val="0"/>
        </a:spcAft>
        <a:defRPr sz="4900">
          <a:solidFill>
            <a:schemeClr val="tx1"/>
          </a:solidFill>
          <a:latin typeface="Calibri" pitchFamily="34" charset="0"/>
        </a:defRPr>
      </a:lvl7pPr>
      <a:lvl8pPr marL="1371600" algn="ctr" defTabSz="1006475" rtl="0" fontAlgn="base">
        <a:spcBef>
          <a:spcPct val="0"/>
        </a:spcBef>
        <a:spcAft>
          <a:spcPct val="0"/>
        </a:spcAft>
        <a:defRPr sz="4900">
          <a:solidFill>
            <a:schemeClr val="tx1"/>
          </a:solidFill>
          <a:latin typeface="Calibri" pitchFamily="34" charset="0"/>
        </a:defRPr>
      </a:lvl8pPr>
      <a:lvl9pPr marL="1828800" algn="ctr" defTabSz="1006475" rtl="0" fontAlgn="base">
        <a:spcBef>
          <a:spcPct val="0"/>
        </a:spcBef>
        <a:spcAft>
          <a:spcPct val="0"/>
        </a:spcAft>
        <a:defRPr sz="4900">
          <a:solidFill>
            <a:schemeClr val="tx1"/>
          </a:solidFill>
          <a:latin typeface="Calibri" pitchFamily="34" charset="0"/>
        </a:defRPr>
      </a:lvl9pPr>
    </p:titleStyle>
    <p:bodyStyle>
      <a:lvl1pPr marL="377825" indent="-377825" algn="l" defTabSz="1006475" rtl="0" eaLnBrk="0" fontAlgn="base" hangingPunct="0">
        <a:spcBef>
          <a:spcPct val="20000"/>
        </a:spcBef>
        <a:spcAft>
          <a:spcPct val="0"/>
        </a:spcAft>
        <a:buFont typeface="Arial" panose="020B0604020202020204" pitchFamily="34" charset="0"/>
        <a:buChar char="•"/>
        <a:defRPr sz="3500" kern="1200">
          <a:solidFill>
            <a:schemeClr val="tx1"/>
          </a:solidFill>
          <a:latin typeface="+mn-lt"/>
          <a:ea typeface="+mn-ea"/>
          <a:cs typeface="+mn-cs"/>
        </a:defRPr>
      </a:lvl1pPr>
      <a:lvl2pPr marL="817563" indent="-314325" algn="l" defTabSz="1006475" rtl="0" eaLnBrk="0" fontAlgn="base" hangingPunct="0">
        <a:spcBef>
          <a:spcPct val="20000"/>
        </a:spcBef>
        <a:spcAft>
          <a:spcPct val="0"/>
        </a:spcAft>
        <a:buFont typeface="Arial" panose="020B0604020202020204" pitchFamily="34" charset="0"/>
        <a:buChar char="–"/>
        <a:defRPr sz="3100" kern="1200">
          <a:solidFill>
            <a:schemeClr val="tx1"/>
          </a:solidFill>
          <a:latin typeface="+mn-lt"/>
          <a:ea typeface="+mn-ea"/>
          <a:cs typeface="+mn-cs"/>
        </a:defRPr>
      </a:lvl2pPr>
      <a:lvl3pPr marL="1258888" indent="-250825" algn="l" defTabSz="100647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3pPr>
      <a:lvl4pPr marL="1763713" indent="-250825" algn="l" defTabSz="100647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4pPr>
      <a:lvl5pPr marL="2266950" indent="-250825" algn="l" defTabSz="1006475" rtl="0" eaLnBrk="0" fontAlgn="base" hangingPunct="0">
        <a:spcBef>
          <a:spcPct val="20000"/>
        </a:spcBef>
        <a:spcAft>
          <a:spcPct val="0"/>
        </a:spcAft>
        <a:buFont typeface="Arial" panose="020B0604020202020204"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gif"/><Relationship Id="rId11" Type="http://schemas.openxmlformats.org/officeDocument/2006/relationships/image" Target="../media/image33.png"/><Relationship Id="rId5" Type="http://schemas.openxmlformats.org/officeDocument/2006/relationships/image" Target="../media/image27.gif"/><Relationship Id="rId10" Type="http://schemas.openxmlformats.org/officeDocument/2006/relationships/image" Target="../media/image32.gif"/><Relationship Id="rId4" Type="http://schemas.openxmlformats.org/officeDocument/2006/relationships/image" Target="../media/image26.gif"/><Relationship Id="rId9" Type="http://schemas.openxmlformats.org/officeDocument/2006/relationships/image" Target="../media/image31.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3"/>
          <p:cNvSpPr txBox="1">
            <a:spLocks noChangeArrowheads="1"/>
          </p:cNvSpPr>
          <p:nvPr/>
        </p:nvSpPr>
        <p:spPr bwMode="auto">
          <a:xfrm>
            <a:off x="0" y="420688"/>
            <a:ext cx="10080625"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000" dirty="0" smtClean="0">
                <a:latin typeface="Times New Roman" panose="02020603050405020304" pitchFamily="18" charset="0"/>
                <a:cs typeface="Times New Roman" panose="02020603050405020304" pitchFamily="18" charset="0"/>
              </a:rPr>
              <a:t>PHYS 2210</a:t>
            </a:r>
            <a:endParaRPr lang="en-US" altLang="en-US" sz="4000" dirty="0">
              <a:latin typeface="Times New Roman" panose="02020603050405020304" pitchFamily="18" charset="0"/>
              <a:cs typeface="Times New Roman" panose="02020603050405020304" pitchFamily="18" charset="0"/>
            </a:endParaRPr>
          </a:p>
          <a:p>
            <a:pPr algn="ctr" eaLnBrk="1" hangingPunct="1"/>
            <a:r>
              <a:rPr lang="en-US" altLang="en-US" sz="4000" dirty="0">
                <a:latin typeface="Times New Roman" panose="02020603050405020304" pitchFamily="18" charset="0"/>
                <a:cs typeface="Times New Roman" panose="02020603050405020304" pitchFamily="18" charset="0"/>
              </a:rPr>
              <a:t>Lecture # </a:t>
            </a:r>
            <a:r>
              <a:rPr lang="en-US" altLang="en-US" sz="4000" dirty="0" smtClean="0">
                <a:latin typeface="Times New Roman" panose="02020603050405020304" pitchFamily="18" charset="0"/>
                <a:cs typeface="Times New Roman" panose="02020603050405020304" pitchFamily="18" charset="0"/>
              </a:rPr>
              <a:t>2</a:t>
            </a:r>
            <a:endParaRPr lang="en-US" altLang="en-US" sz="4000" dirty="0">
              <a:latin typeface="Times New Roman" panose="02020603050405020304" pitchFamily="18" charset="0"/>
              <a:cs typeface="Times New Roman" panose="02020603050405020304" pitchFamily="18" charset="0"/>
            </a:endParaRPr>
          </a:p>
        </p:txBody>
      </p:sp>
      <p:sp>
        <p:nvSpPr>
          <p:cNvPr id="3077" name="TextBox 8"/>
          <p:cNvSpPr txBox="1">
            <a:spLocks noChangeArrowheads="1"/>
          </p:cNvSpPr>
          <p:nvPr/>
        </p:nvSpPr>
        <p:spPr bwMode="auto">
          <a:xfrm>
            <a:off x="7364" y="3363119"/>
            <a:ext cx="10080625"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smtClean="0">
                <a:latin typeface="Times New Roman" panose="02020603050405020304" pitchFamily="18" charset="0"/>
                <a:cs typeface="Times New Roman" panose="02020603050405020304" pitchFamily="18" charset="0"/>
              </a:rPr>
              <a:t>Vern Hart PhD</a:t>
            </a:r>
            <a:endParaRPr lang="en-US" altLang="en-US" dirty="0">
              <a:latin typeface="Times New Roman" panose="02020603050405020304" pitchFamily="18" charset="0"/>
              <a:cs typeface="Times New Roman" panose="02020603050405020304" pitchFamily="18" charset="0"/>
            </a:endParaRPr>
          </a:p>
          <a:p>
            <a:pPr algn="ctr" eaLnBrk="1" hangingPunct="1"/>
            <a:r>
              <a:rPr lang="en-US" altLang="en-US" dirty="0" smtClean="0">
                <a:latin typeface="Times New Roman" panose="02020603050405020304" pitchFamily="18" charset="0"/>
                <a:cs typeface="Times New Roman" panose="02020603050405020304" pitchFamily="18" charset="0"/>
              </a:rPr>
              <a:t>vhart@uvu.edu</a:t>
            </a:r>
            <a:endParaRPr lang="en-US" altLang="en-US" dirty="0">
              <a:latin typeface="Times New Roman" panose="02020603050405020304" pitchFamily="18" charset="0"/>
              <a:cs typeface="Times New Roman" panose="02020603050405020304" pitchFamily="18" charset="0"/>
            </a:endParaRPr>
          </a:p>
        </p:txBody>
      </p:sp>
      <p:sp>
        <p:nvSpPr>
          <p:cNvPr id="3078" name="TextBox 3"/>
          <p:cNvSpPr txBox="1">
            <a:spLocks noChangeArrowheads="1"/>
          </p:cNvSpPr>
          <p:nvPr/>
        </p:nvSpPr>
        <p:spPr bwMode="auto">
          <a:xfrm>
            <a:off x="0" y="5629275"/>
            <a:ext cx="10080625"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imes New Roman" panose="02020603050405020304" pitchFamily="18" charset="0"/>
                <a:cs typeface="Times New Roman" panose="02020603050405020304" pitchFamily="18" charset="0"/>
              </a:rPr>
              <a:t>	</a:t>
            </a:r>
            <a:r>
              <a:rPr lang="en-US" altLang="en-US" sz="2400">
                <a:solidFill>
                  <a:schemeClr val="bg1"/>
                </a:solidFill>
                <a:latin typeface="Times New Roman" panose="02020603050405020304" pitchFamily="18" charset="0"/>
                <a:cs typeface="Times New Roman" panose="02020603050405020304" pitchFamily="18" charset="0"/>
              </a:rPr>
              <a:t>“Never confuse motion with action.”</a:t>
            </a:r>
          </a:p>
          <a:p>
            <a:pPr eaLnBrk="1" hangingPunct="1"/>
            <a:r>
              <a:rPr lang="en-US" altLang="en-US" sz="2400">
                <a:solidFill>
                  <a:schemeClr val="bg1"/>
                </a:solidFill>
                <a:latin typeface="Times New Roman" panose="02020603050405020304" pitchFamily="18" charset="0"/>
                <a:cs typeface="Times New Roman" panose="02020603050405020304" pitchFamily="18" charset="0"/>
              </a:rPr>
              <a:t>				</a:t>
            </a:r>
          </a:p>
          <a:p>
            <a:pPr eaLnBrk="1" hangingPunct="1"/>
            <a:r>
              <a:rPr lang="en-US" altLang="en-US" sz="2400">
                <a:solidFill>
                  <a:schemeClr val="bg1"/>
                </a:solidFill>
                <a:latin typeface="Times New Roman" panose="02020603050405020304" pitchFamily="18" charset="0"/>
                <a:cs typeface="Times New Roman" panose="02020603050405020304" pitchFamily="18" charset="0"/>
              </a:rPr>
              <a:t>			 -Benjamin Franklin</a:t>
            </a:r>
          </a:p>
          <a:p>
            <a:pPr eaLnBrk="1" hangingPunct="1"/>
            <a:r>
              <a:rPr lang="en-US" altLang="en-US" sz="2400">
                <a:solidFill>
                  <a:schemeClr val="bg1"/>
                </a:solidFill>
                <a:latin typeface="Times New Roman" panose="02020603050405020304" pitchFamily="18" charset="0"/>
                <a:cs typeface="Times New Roman" panose="02020603050405020304" pitchFamily="18" charset="0"/>
              </a:rPr>
              <a:t>				</a:t>
            </a:r>
          </a:p>
        </p:txBody>
      </p:sp>
      <p:pic>
        <p:nvPicPr>
          <p:cNvPr id="3079" name="Picture 9" descr="http://www.biography.com/imported/images/Biography/Images/Profiles/F/Benjamin-Franklin-9301234-2-4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513" y="4541838"/>
            <a:ext cx="27622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9" y="3525831"/>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There is no absolute speed</a:t>
            </a:r>
          </a:p>
        </p:txBody>
      </p:sp>
    </p:spTree>
    <p:extLst>
      <p:ext uri="{BB962C8B-B14F-4D97-AF65-F5344CB8AC3E}">
        <p14:creationId xmlns:p14="http://schemas.microsoft.com/office/powerpoint/2010/main" val="18652026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9" y="3525831"/>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There is no universal origin</a:t>
            </a:r>
          </a:p>
        </p:txBody>
      </p:sp>
    </p:spTree>
    <p:extLst>
      <p:ext uri="{BB962C8B-B14F-4D97-AF65-F5344CB8AC3E}">
        <p14:creationId xmlns:p14="http://schemas.microsoft.com/office/powerpoint/2010/main" val="10650094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aperpanda.com/wallpapers/5cA/9qR/5cA9qRnzi.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26364" b="2439"/>
          <a:stretch/>
        </p:blipFill>
        <p:spPr bwMode="auto">
          <a:xfrm>
            <a:off x="-4278" y="1"/>
            <a:ext cx="10084373" cy="75596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18" y="1070436"/>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Whether the universe is infinite or not</a:t>
            </a:r>
          </a:p>
        </p:txBody>
      </p:sp>
      <p:sp>
        <p:nvSpPr>
          <p:cNvPr id="7" name="TextBox 6"/>
          <p:cNvSpPr txBox="1"/>
          <p:nvPr/>
        </p:nvSpPr>
        <p:spPr>
          <a:xfrm>
            <a:off x="2518" y="5303876"/>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Anisotropically expanding objects don’t have centers</a:t>
            </a:r>
          </a:p>
        </p:txBody>
      </p:sp>
      <p:sp>
        <p:nvSpPr>
          <p:cNvPr id="8" name="TextBox 7"/>
          <p:cNvSpPr txBox="1"/>
          <p:nvPr/>
        </p:nvSpPr>
        <p:spPr>
          <a:xfrm>
            <a:off x="-7856" y="3380534"/>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It definitely doesn’t have a center</a:t>
            </a:r>
          </a:p>
        </p:txBody>
      </p:sp>
    </p:spTree>
    <p:extLst>
      <p:ext uri="{BB962C8B-B14F-4D97-AF65-F5344CB8AC3E}">
        <p14:creationId xmlns:p14="http://schemas.microsoft.com/office/powerpoint/2010/main" val="1949142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http://otrasfuentes.files.wordpress.com/2013/01/5c8c5c4f3cb7d8f4ca299ba723fa9e7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210" y="-1"/>
            <a:ext cx="8849879" cy="7559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6557" y="266082"/>
            <a:ext cx="7196848" cy="67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9" y="28004"/>
            <a:ext cx="10079567" cy="1042080"/>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What would it be the center of?  Space itself is expanding</a:t>
            </a:r>
          </a:p>
          <a:p>
            <a:pPr algn="ctr"/>
            <a:endParaRPr lang="en-US" sz="1543" dirty="0">
              <a:latin typeface="Times New Roman" panose="02020603050405020304" pitchFamily="18" charset="0"/>
              <a:cs typeface="Times New Roman" panose="02020603050405020304" pitchFamily="18" charset="0"/>
            </a:endParaRPr>
          </a:p>
          <a:p>
            <a:pPr algn="ctr"/>
            <a:r>
              <a:rPr lang="en-US" sz="1543" dirty="0">
                <a:latin typeface="Times New Roman" panose="02020603050405020304" pitchFamily="18" charset="0"/>
                <a:cs typeface="Times New Roman" panose="02020603050405020304" pitchFamily="18" charset="0"/>
              </a:rPr>
              <a:t>What is it expanding into?</a:t>
            </a:r>
          </a:p>
        </p:txBody>
      </p:sp>
    </p:spTree>
    <p:extLst>
      <p:ext uri="{BB962C8B-B14F-4D97-AF65-F5344CB8AC3E}">
        <p14:creationId xmlns:p14="http://schemas.microsoft.com/office/powerpoint/2010/main" val="1609302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529" y="0"/>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Speed is relative</a:t>
            </a:r>
          </a:p>
        </p:txBody>
      </p:sp>
      <p:pic>
        <p:nvPicPr>
          <p:cNvPr id="7170" name="Picture 2" descr="http://www.saburchill.com/physics/images4/1410030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528" y="1197439"/>
            <a:ext cx="5461138" cy="133256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saburchill.com/physics/images4/141003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528" y="2975484"/>
            <a:ext cx="5477446" cy="148170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panda.unm.edu/Courses/Price/Phys160/F18-4.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207" y="5219207"/>
            <a:ext cx="5124088" cy="205378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images.fineartamerica.com/images-medium-large-5/relative-speed-mark-johns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6685" y="4541856"/>
            <a:ext cx="3186421" cy="240751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i1.ytimg.com/vi/uwHer1RrYg8/maxresdefaul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518" r="16594"/>
          <a:stretch/>
        </p:blipFill>
        <p:spPr bwMode="auto">
          <a:xfrm>
            <a:off x="6718191" y="1409111"/>
            <a:ext cx="2963408" cy="245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915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descr="http://www2.hesston.edu/Physics/RelativityJP/GalileanRelativit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8" y="2225827"/>
            <a:ext cx="10079567" cy="2866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9" y="0"/>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Paths are relative</a:t>
            </a:r>
          </a:p>
        </p:txBody>
      </p:sp>
    </p:spTree>
    <p:extLst>
      <p:ext uri="{BB962C8B-B14F-4D97-AF65-F5344CB8AC3E}">
        <p14:creationId xmlns:p14="http://schemas.microsoft.com/office/powerpoint/2010/main" val="904436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2" name="Picture 4" descr="http://www.abcteach.com/free/m/msca005baseballca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88" t="73384" r="12584" b="-1"/>
          <a:stretch/>
        </p:blipFill>
        <p:spPr bwMode="auto">
          <a:xfrm>
            <a:off x="8469398" y="-30259"/>
            <a:ext cx="1693377" cy="8032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8859" y="0"/>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Position is relative</a:t>
            </a:r>
          </a:p>
        </p:txBody>
      </p:sp>
      <p:pic>
        <p:nvPicPr>
          <p:cNvPr id="6146" name="Picture 2" descr="http://www.abcteach.com/free/m/msca009ch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18545" y="4880531"/>
            <a:ext cx="1926986" cy="2460671"/>
          </a:xfrm>
          <a:prstGeom prst="rect">
            <a:avLst/>
          </a:prstGeom>
          <a:solidFill>
            <a:schemeClr val="bg1"/>
          </a:solidFill>
        </p:spPr>
      </p:pic>
      <p:pic>
        <p:nvPicPr>
          <p:cNvPr id="6148" name="Picture 4" descr="http://www.abcteach.com/free/m/msca005baseballca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8748" y="2067658"/>
            <a:ext cx="2370726" cy="302247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flipV="1">
            <a:off x="529" y="4880532"/>
            <a:ext cx="1018017" cy="87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2945530" y="4880532"/>
            <a:ext cx="7134565" cy="87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18545" y="6997251"/>
            <a:ext cx="192698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945530" y="4880531"/>
            <a:ext cx="0" cy="21167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18544" y="4889273"/>
            <a:ext cx="0" cy="21167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1127999" y="5291772"/>
            <a:ext cx="462847" cy="1343942"/>
          </a:xfrm>
          <a:custGeom>
            <a:avLst/>
            <a:gdLst>
              <a:gd name="connsiteX0" fmla="*/ 174608 w 419886"/>
              <a:gd name="connsiteY0" fmla="*/ 0 h 1219200"/>
              <a:gd name="connsiteX1" fmla="*/ 185493 w 419886"/>
              <a:gd name="connsiteY1" fmla="*/ 272143 h 1219200"/>
              <a:gd name="connsiteX2" fmla="*/ 196379 w 419886"/>
              <a:gd name="connsiteY2" fmla="*/ 457200 h 1219200"/>
              <a:gd name="connsiteX3" fmla="*/ 218150 w 419886"/>
              <a:gd name="connsiteY3" fmla="*/ 870857 h 1219200"/>
              <a:gd name="connsiteX4" fmla="*/ 207265 w 419886"/>
              <a:gd name="connsiteY4" fmla="*/ 914400 h 1219200"/>
              <a:gd name="connsiteX5" fmla="*/ 174608 w 419886"/>
              <a:gd name="connsiteY5" fmla="*/ 925286 h 1219200"/>
              <a:gd name="connsiteX6" fmla="*/ 65750 w 419886"/>
              <a:gd name="connsiteY6" fmla="*/ 936171 h 1219200"/>
              <a:gd name="connsiteX7" fmla="*/ 436 w 419886"/>
              <a:gd name="connsiteY7" fmla="*/ 957943 h 1219200"/>
              <a:gd name="connsiteX8" fmla="*/ 22208 w 419886"/>
              <a:gd name="connsiteY8" fmla="*/ 1034143 h 1219200"/>
              <a:gd name="connsiteX9" fmla="*/ 43979 w 419886"/>
              <a:gd name="connsiteY9" fmla="*/ 1066800 h 1219200"/>
              <a:gd name="connsiteX10" fmla="*/ 76636 w 419886"/>
              <a:gd name="connsiteY10" fmla="*/ 1121229 h 1219200"/>
              <a:gd name="connsiteX11" fmla="*/ 120179 w 419886"/>
              <a:gd name="connsiteY11" fmla="*/ 1175657 h 1219200"/>
              <a:gd name="connsiteX12" fmla="*/ 163722 w 419886"/>
              <a:gd name="connsiteY12" fmla="*/ 1219200 h 1219200"/>
              <a:gd name="connsiteX13" fmla="*/ 229036 w 419886"/>
              <a:gd name="connsiteY13" fmla="*/ 1197429 h 1219200"/>
              <a:gd name="connsiteX14" fmla="*/ 305236 w 419886"/>
              <a:gd name="connsiteY14" fmla="*/ 1110343 h 1219200"/>
              <a:gd name="connsiteX15" fmla="*/ 327008 w 419886"/>
              <a:gd name="connsiteY15" fmla="*/ 1088571 h 1219200"/>
              <a:gd name="connsiteX16" fmla="*/ 392322 w 419886"/>
              <a:gd name="connsiteY16" fmla="*/ 1001486 h 1219200"/>
              <a:gd name="connsiteX17" fmla="*/ 414093 w 419886"/>
              <a:gd name="connsiteY17" fmla="*/ 936171 h 1219200"/>
              <a:gd name="connsiteX18" fmla="*/ 185493 w 419886"/>
              <a:gd name="connsiteY18" fmla="*/ 9144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9886" h="1219200">
                <a:moveTo>
                  <a:pt x="174608" y="0"/>
                </a:moveTo>
                <a:cubicBezTo>
                  <a:pt x="178236" y="90714"/>
                  <a:pt x="181175" y="181459"/>
                  <a:pt x="185493" y="272143"/>
                </a:cubicBezTo>
                <a:cubicBezTo>
                  <a:pt x="188432" y="333865"/>
                  <a:pt x="193752" y="395464"/>
                  <a:pt x="196379" y="457200"/>
                </a:cubicBezTo>
                <a:cubicBezTo>
                  <a:pt x="213214" y="852805"/>
                  <a:pt x="192420" y="665006"/>
                  <a:pt x="218150" y="870857"/>
                </a:cubicBezTo>
                <a:cubicBezTo>
                  <a:pt x="214522" y="885371"/>
                  <a:pt x="216611" y="902717"/>
                  <a:pt x="207265" y="914400"/>
                </a:cubicBezTo>
                <a:cubicBezTo>
                  <a:pt x="200097" y="923360"/>
                  <a:pt x="185949" y="923541"/>
                  <a:pt x="174608" y="925286"/>
                </a:cubicBezTo>
                <a:cubicBezTo>
                  <a:pt x="138565" y="930831"/>
                  <a:pt x="102036" y="932543"/>
                  <a:pt x="65750" y="936171"/>
                </a:cubicBezTo>
                <a:cubicBezTo>
                  <a:pt x="43979" y="943428"/>
                  <a:pt x="-5130" y="935679"/>
                  <a:pt x="436" y="957943"/>
                </a:cubicBezTo>
                <a:cubicBezTo>
                  <a:pt x="3924" y="971896"/>
                  <a:pt x="14399" y="1018525"/>
                  <a:pt x="22208" y="1034143"/>
                </a:cubicBezTo>
                <a:cubicBezTo>
                  <a:pt x="28059" y="1045845"/>
                  <a:pt x="38128" y="1055098"/>
                  <a:pt x="43979" y="1066800"/>
                </a:cubicBezTo>
                <a:cubicBezTo>
                  <a:pt x="72242" y="1123325"/>
                  <a:pt x="34112" y="1078703"/>
                  <a:pt x="76636" y="1121229"/>
                </a:cubicBezTo>
                <a:cubicBezTo>
                  <a:pt x="103998" y="1203313"/>
                  <a:pt x="63906" y="1105317"/>
                  <a:pt x="120179" y="1175657"/>
                </a:cubicBezTo>
                <a:cubicBezTo>
                  <a:pt x="162403" y="1228436"/>
                  <a:pt x="92470" y="1195449"/>
                  <a:pt x="163722" y="1219200"/>
                </a:cubicBezTo>
                <a:cubicBezTo>
                  <a:pt x="185493" y="1211943"/>
                  <a:pt x="212809" y="1213656"/>
                  <a:pt x="229036" y="1197429"/>
                </a:cubicBezTo>
                <a:cubicBezTo>
                  <a:pt x="363329" y="1063136"/>
                  <a:pt x="233228" y="1200354"/>
                  <a:pt x="305236" y="1110343"/>
                </a:cubicBezTo>
                <a:cubicBezTo>
                  <a:pt x="311647" y="1102329"/>
                  <a:pt x="320850" y="1096782"/>
                  <a:pt x="327008" y="1088571"/>
                </a:cubicBezTo>
                <a:cubicBezTo>
                  <a:pt x="400858" y="990103"/>
                  <a:pt x="342393" y="1051413"/>
                  <a:pt x="392322" y="1001486"/>
                </a:cubicBezTo>
                <a:cubicBezTo>
                  <a:pt x="399579" y="979714"/>
                  <a:pt x="433188" y="948901"/>
                  <a:pt x="414093" y="936171"/>
                </a:cubicBezTo>
                <a:cubicBezTo>
                  <a:pt x="327091" y="878171"/>
                  <a:pt x="394519" y="914400"/>
                  <a:pt x="185493" y="91440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193145" y="5135779"/>
            <a:ext cx="259321" cy="148318"/>
          </a:xfrm>
          <a:custGeom>
            <a:avLst/>
            <a:gdLst>
              <a:gd name="connsiteX0" fmla="*/ 148166 w 235251"/>
              <a:gd name="connsiteY0" fmla="*/ 130628 h 134551"/>
              <a:gd name="connsiteX1" fmla="*/ 6651 w 235251"/>
              <a:gd name="connsiteY1" fmla="*/ 119743 h 134551"/>
              <a:gd name="connsiteX2" fmla="*/ 17537 w 235251"/>
              <a:gd name="connsiteY2" fmla="*/ 65314 h 134551"/>
              <a:gd name="connsiteX3" fmla="*/ 93737 w 235251"/>
              <a:gd name="connsiteY3" fmla="*/ 0 h 134551"/>
              <a:gd name="connsiteX4" fmla="*/ 191709 w 235251"/>
              <a:gd name="connsiteY4" fmla="*/ 32657 h 134551"/>
              <a:gd name="connsiteX5" fmla="*/ 235251 w 235251"/>
              <a:gd name="connsiteY5" fmla="*/ 97971 h 134551"/>
              <a:gd name="connsiteX6" fmla="*/ 148166 w 235251"/>
              <a:gd name="connsiteY6" fmla="*/ 130628 h 13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251" h="134551">
                <a:moveTo>
                  <a:pt x="148166" y="130628"/>
                </a:moveTo>
                <a:cubicBezTo>
                  <a:pt x="110066" y="134257"/>
                  <a:pt x="48967" y="140901"/>
                  <a:pt x="6651" y="119743"/>
                </a:cubicBezTo>
                <a:cubicBezTo>
                  <a:pt x="-9898" y="111469"/>
                  <a:pt x="8551" y="81488"/>
                  <a:pt x="17537" y="65314"/>
                </a:cubicBezTo>
                <a:cubicBezTo>
                  <a:pt x="33065" y="37364"/>
                  <a:pt x="67753" y="17322"/>
                  <a:pt x="93737" y="0"/>
                </a:cubicBezTo>
                <a:cubicBezTo>
                  <a:pt x="152157" y="8345"/>
                  <a:pt x="162970" y="-5661"/>
                  <a:pt x="191709" y="32657"/>
                </a:cubicBezTo>
                <a:cubicBezTo>
                  <a:pt x="207408" y="53590"/>
                  <a:pt x="235251" y="97971"/>
                  <a:pt x="235251" y="97971"/>
                </a:cubicBezTo>
                <a:cubicBezTo>
                  <a:pt x="178498" y="116889"/>
                  <a:pt x="186266" y="126999"/>
                  <a:pt x="148166" y="130628"/>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8517" y="3851834"/>
            <a:ext cx="887972" cy="1055955"/>
          </a:xfrm>
          <a:custGeom>
            <a:avLst/>
            <a:gdLst>
              <a:gd name="connsiteX0" fmla="*/ 805552 w 805552"/>
              <a:gd name="connsiteY0" fmla="*/ 957943 h 957943"/>
              <a:gd name="connsiteX1" fmla="*/ 794666 w 805552"/>
              <a:gd name="connsiteY1" fmla="*/ 892629 h 957943"/>
              <a:gd name="connsiteX2" fmla="*/ 751123 w 805552"/>
              <a:gd name="connsiteY2" fmla="*/ 827315 h 957943"/>
              <a:gd name="connsiteX3" fmla="*/ 729352 w 805552"/>
              <a:gd name="connsiteY3" fmla="*/ 762000 h 957943"/>
              <a:gd name="connsiteX4" fmla="*/ 685809 w 805552"/>
              <a:gd name="connsiteY4" fmla="*/ 685800 h 957943"/>
              <a:gd name="connsiteX5" fmla="*/ 664037 w 805552"/>
              <a:gd name="connsiteY5" fmla="*/ 620486 h 957943"/>
              <a:gd name="connsiteX6" fmla="*/ 642266 w 805552"/>
              <a:gd name="connsiteY6" fmla="*/ 544286 h 957943"/>
              <a:gd name="connsiteX7" fmla="*/ 620495 w 805552"/>
              <a:gd name="connsiteY7" fmla="*/ 511629 h 957943"/>
              <a:gd name="connsiteX8" fmla="*/ 587837 w 805552"/>
              <a:gd name="connsiteY8" fmla="*/ 402772 h 957943"/>
              <a:gd name="connsiteX9" fmla="*/ 566066 w 805552"/>
              <a:gd name="connsiteY9" fmla="*/ 381000 h 957943"/>
              <a:gd name="connsiteX10" fmla="*/ 533409 w 805552"/>
              <a:gd name="connsiteY10" fmla="*/ 315686 h 957943"/>
              <a:gd name="connsiteX11" fmla="*/ 511637 w 805552"/>
              <a:gd name="connsiteY11" fmla="*/ 250372 h 957943"/>
              <a:gd name="connsiteX12" fmla="*/ 500752 w 805552"/>
              <a:gd name="connsiteY12" fmla="*/ 217715 h 957943"/>
              <a:gd name="connsiteX13" fmla="*/ 478980 w 805552"/>
              <a:gd name="connsiteY13" fmla="*/ 185057 h 957943"/>
              <a:gd name="connsiteX14" fmla="*/ 446323 w 805552"/>
              <a:gd name="connsiteY14" fmla="*/ 87086 h 957943"/>
              <a:gd name="connsiteX15" fmla="*/ 435437 w 805552"/>
              <a:gd name="connsiteY15" fmla="*/ 54429 h 957943"/>
              <a:gd name="connsiteX16" fmla="*/ 381009 w 805552"/>
              <a:gd name="connsiteY16" fmla="*/ 10886 h 957943"/>
              <a:gd name="connsiteX17" fmla="*/ 348352 w 805552"/>
              <a:gd name="connsiteY17" fmla="*/ 0 h 957943"/>
              <a:gd name="connsiteX18" fmla="*/ 315695 w 805552"/>
              <a:gd name="connsiteY18" fmla="*/ 54429 h 957943"/>
              <a:gd name="connsiteX19" fmla="*/ 272152 w 805552"/>
              <a:gd name="connsiteY19" fmla="*/ 97972 h 957943"/>
              <a:gd name="connsiteX20" fmla="*/ 250380 w 805552"/>
              <a:gd name="connsiteY20" fmla="*/ 174172 h 957943"/>
              <a:gd name="connsiteX21" fmla="*/ 228609 w 805552"/>
              <a:gd name="connsiteY21" fmla="*/ 239486 h 957943"/>
              <a:gd name="connsiteX22" fmla="*/ 217723 w 805552"/>
              <a:gd name="connsiteY22" fmla="*/ 293915 h 957943"/>
              <a:gd name="connsiteX23" fmla="*/ 206837 w 805552"/>
              <a:gd name="connsiteY23" fmla="*/ 359229 h 957943"/>
              <a:gd name="connsiteX24" fmla="*/ 185066 w 805552"/>
              <a:gd name="connsiteY24" fmla="*/ 424543 h 957943"/>
              <a:gd name="connsiteX25" fmla="*/ 152409 w 805552"/>
              <a:gd name="connsiteY25" fmla="*/ 533400 h 957943"/>
              <a:gd name="connsiteX26" fmla="*/ 130637 w 805552"/>
              <a:gd name="connsiteY26" fmla="*/ 598715 h 957943"/>
              <a:gd name="connsiteX27" fmla="*/ 119752 w 805552"/>
              <a:gd name="connsiteY27" fmla="*/ 631372 h 957943"/>
              <a:gd name="connsiteX28" fmla="*/ 97980 w 805552"/>
              <a:gd name="connsiteY28" fmla="*/ 664029 h 957943"/>
              <a:gd name="connsiteX29" fmla="*/ 65323 w 805552"/>
              <a:gd name="connsiteY29" fmla="*/ 762000 h 957943"/>
              <a:gd name="connsiteX30" fmla="*/ 54437 w 805552"/>
              <a:gd name="connsiteY30" fmla="*/ 794657 h 957943"/>
              <a:gd name="connsiteX31" fmla="*/ 43552 w 805552"/>
              <a:gd name="connsiteY31" fmla="*/ 827315 h 957943"/>
              <a:gd name="connsiteX32" fmla="*/ 21780 w 805552"/>
              <a:gd name="connsiteY32" fmla="*/ 849086 h 957943"/>
              <a:gd name="connsiteX33" fmla="*/ 9 w 805552"/>
              <a:gd name="connsiteY33" fmla="*/ 925286 h 95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5552" h="957943">
                <a:moveTo>
                  <a:pt x="805552" y="957943"/>
                </a:moveTo>
                <a:cubicBezTo>
                  <a:pt x="801923" y="936172"/>
                  <a:pt x="803155" y="913003"/>
                  <a:pt x="794666" y="892629"/>
                </a:cubicBezTo>
                <a:cubicBezTo>
                  <a:pt x="784602" y="868476"/>
                  <a:pt x="751123" y="827315"/>
                  <a:pt x="751123" y="827315"/>
                </a:cubicBezTo>
                <a:cubicBezTo>
                  <a:pt x="743866" y="805543"/>
                  <a:pt x="742082" y="781095"/>
                  <a:pt x="729352" y="762000"/>
                </a:cubicBezTo>
                <a:cubicBezTo>
                  <a:pt x="709712" y="732540"/>
                  <a:pt x="699622" y="720332"/>
                  <a:pt x="685809" y="685800"/>
                </a:cubicBezTo>
                <a:cubicBezTo>
                  <a:pt x="677286" y="664492"/>
                  <a:pt x="669603" y="642750"/>
                  <a:pt x="664037" y="620486"/>
                </a:cubicBezTo>
                <a:cubicBezTo>
                  <a:pt x="660548" y="606529"/>
                  <a:pt x="650076" y="559907"/>
                  <a:pt x="642266" y="544286"/>
                </a:cubicBezTo>
                <a:cubicBezTo>
                  <a:pt x="636415" y="532584"/>
                  <a:pt x="627752" y="522515"/>
                  <a:pt x="620495" y="511629"/>
                </a:cubicBezTo>
                <a:cubicBezTo>
                  <a:pt x="615561" y="491895"/>
                  <a:pt x="596672" y="411607"/>
                  <a:pt x="587837" y="402772"/>
                </a:cubicBezTo>
                <a:lnTo>
                  <a:pt x="566066" y="381000"/>
                </a:lnTo>
                <a:cubicBezTo>
                  <a:pt x="526365" y="261899"/>
                  <a:pt x="589682" y="442299"/>
                  <a:pt x="533409" y="315686"/>
                </a:cubicBezTo>
                <a:cubicBezTo>
                  <a:pt x="524088" y="294715"/>
                  <a:pt x="518894" y="272143"/>
                  <a:pt x="511637" y="250372"/>
                </a:cubicBezTo>
                <a:cubicBezTo>
                  <a:pt x="508008" y="239486"/>
                  <a:pt x="507117" y="227262"/>
                  <a:pt x="500752" y="217715"/>
                </a:cubicBezTo>
                <a:lnTo>
                  <a:pt x="478980" y="185057"/>
                </a:lnTo>
                <a:lnTo>
                  <a:pt x="446323" y="87086"/>
                </a:lnTo>
                <a:cubicBezTo>
                  <a:pt x="442694" y="76200"/>
                  <a:pt x="443551" y="62543"/>
                  <a:pt x="435437" y="54429"/>
                </a:cubicBezTo>
                <a:cubicBezTo>
                  <a:pt x="415186" y="34177"/>
                  <a:pt x="408475" y="24619"/>
                  <a:pt x="381009" y="10886"/>
                </a:cubicBezTo>
                <a:cubicBezTo>
                  <a:pt x="370746" y="5754"/>
                  <a:pt x="359238" y="3629"/>
                  <a:pt x="348352" y="0"/>
                </a:cubicBezTo>
                <a:cubicBezTo>
                  <a:pt x="267907" y="80445"/>
                  <a:pt x="386351" y="-44490"/>
                  <a:pt x="315695" y="54429"/>
                </a:cubicBezTo>
                <a:cubicBezTo>
                  <a:pt x="303764" y="71132"/>
                  <a:pt x="272152" y="97972"/>
                  <a:pt x="272152" y="97972"/>
                </a:cubicBezTo>
                <a:cubicBezTo>
                  <a:pt x="235577" y="207693"/>
                  <a:pt x="291375" y="37523"/>
                  <a:pt x="250380" y="174172"/>
                </a:cubicBezTo>
                <a:cubicBezTo>
                  <a:pt x="243786" y="196153"/>
                  <a:pt x="233110" y="216983"/>
                  <a:pt x="228609" y="239486"/>
                </a:cubicBezTo>
                <a:cubicBezTo>
                  <a:pt x="224980" y="257629"/>
                  <a:pt x="221033" y="275711"/>
                  <a:pt x="217723" y="293915"/>
                </a:cubicBezTo>
                <a:cubicBezTo>
                  <a:pt x="213775" y="315631"/>
                  <a:pt x="212190" y="337816"/>
                  <a:pt x="206837" y="359229"/>
                </a:cubicBezTo>
                <a:cubicBezTo>
                  <a:pt x="201271" y="381493"/>
                  <a:pt x="190632" y="402279"/>
                  <a:pt x="185066" y="424543"/>
                </a:cubicBezTo>
                <a:cubicBezTo>
                  <a:pt x="168615" y="490347"/>
                  <a:pt x="178910" y="453898"/>
                  <a:pt x="152409" y="533400"/>
                </a:cubicBezTo>
                <a:lnTo>
                  <a:pt x="130637" y="598715"/>
                </a:lnTo>
                <a:cubicBezTo>
                  <a:pt x="127009" y="609601"/>
                  <a:pt x="126117" y="621825"/>
                  <a:pt x="119752" y="631372"/>
                </a:cubicBezTo>
                <a:lnTo>
                  <a:pt x="97980" y="664029"/>
                </a:lnTo>
                <a:lnTo>
                  <a:pt x="65323" y="762000"/>
                </a:lnTo>
                <a:lnTo>
                  <a:pt x="54437" y="794657"/>
                </a:lnTo>
                <a:cubicBezTo>
                  <a:pt x="50808" y="805543"/>
                  <a:pt x="51666" y="819201"/>
                  <a:pt x="43552" y="827315"/>
                </a:cubicBezTo>
                <a:lnTo>
                  <a:pt x="21780" y="849086"/>
                </a:lnTo>
                <a:cubicBezTo>
                  <a:pt x="-1138" y="917842"/>
                  <a:pt x="9" y="891451"/>
                  <a:pt x="9" y="92528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8511733" y="576753"/>
            <a:ext cx="0" cy="43125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146748" y="1140928"/>
            <a:ext cx="2" cy="9384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9781763" y="1140928"/>
            <a:ext cx="2" cy="9384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9146748" y="2079373"/>
            <a:ext cx="63501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146748" y="1148016"/>
            <a:ext cx="63501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9464255" y="1148016"/>
            <a:ext cx="2" cy="9384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9146746" y="1610151"/>
            <a:ext cx="63501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8511733" y="576753"/>
            <a:ext cx="1568364" cy="155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684633" y="797915"/>
            <a:ext cx="2253534" cy="1200329"/>
          </a:xfrm>
          <a:prstGeom prst="rect">
            <a:avLst/>
          </a:prstGeom>
          <a:noFill/>
        </p:spPr>
        <p:txBody>
          <a:bodyPr wrap="square" rtlCol="0">
            <a:spAutoFit/>
          </a:bodyPr>
          <a:lstStyle/>
          <a:p>
            <a:r>
              <a:rPr lang="en-US" dirty="0" smtClean="0">
                <a:solidFill>
                  <a:schemeClr val="bg1"/>
                </a:solidFill>
              </a:rPr>
              <a:t>I’m on the ground so I must have zero potential energy, h=0 right?</a:t>
            </a:r>
            <a:endParaRPr lang="en-US" dirty="0">
              <a:solidFill>
                <a:schemeClr val="bg1"/>
              </a:solidFill>
            </a:endParaRPr>
          </a:p>
        </p:txBody>
      </p:sp>
      <p:cxnSp>
        <p:nvCxnSpPr>
          <p:cNvPr id="43" name="Straight Connector 42"/>
          <p:cNvCxnSpPr/>
          <p:nvPr/>
        </p:nvCxnSpPr>
        <p:spPr>
          <a:xfrm flipV="1">
            <a:off x="5167316" y="2086462"/>
            <a:ext cx="474982" cy="4973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18544" y="4176250"/>
            <a:ext cx="2253534" cy="369332"/>
          </a:xfrm>
          <a:prstGeom prst="rect">
            <a:avLst/>
          </a:prstGeom>
          <a:noFill/>
        </p:spPr>
        <p:txBody>
          <a:bodyPr wrap="square" rtlCol="0">
            <a:spAutoFit/>
          </a:bodyPr>
          <a:lstStyle/>
          <a:p>
            <a:r>
              <a:rPr lang="en-US" dirty="0" smtClean="0">
                <a:solidFill>
                  <a:schemeClr val="bg1"/>
                </a:solidFill>
              </a:rPr>
              <a:t>Never, I win</a:t>
            </a:r>
            <a:endParaRPr lang="en-US" dirty="0">
              <a:solidFill>
                <a:schemeClr val="bg1"/>
              </a:solidFill>
            </a:endParaRPr>
          </a:p>
        </p:txBody>
      </p:sp>
      <p:cxnSp>
        <p:nvCxnSpPr>
          <p:cNvPr id="47" name="Straight Connector 46"/>
          <p:cNvCxnSpPr/>
          <p:nvPr/>
        </p:nvCxnSpPr>
        <p:spPr>
          <a:xfrm flipH="1" flipV="1">
            <a:off x="1565235" y="4583371"/>
            <a:ext cx="135264" cy="4287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512137" y="6078874"/>
            <a:ext cx="5573183"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Motion is relative</a:t>
            </a:r>
          </a:p>
        </p:txBody>
      </p:sp>
    </p:spTree>
    <p:extLst>
      <p:ext uri="{BB962C8B-B14F-4D97-AF65-F5344CB8AC3E}">
        <p14:creationId xmlns:p14="http://schemas.microsoft.com/office/powerpoint/2010/main" val="194125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9" y="1070436"/>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Motion is relative</a:t>
            </a:r>
          </a:p>
        </p:txBody>
      </p:sp>
      <p:pic>
        <p:nvPicPr>
          <p:cNvPr id="3" name="Hercules Three Sisters - We Kno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680457" y="3017818"/>
            <a:ext cx="6719711" cy="3779838"/>
          </a:xfrm>
          <a:prstGeom prst="rect">
            <a:avLst/>
          </a:prstGeom>
        </p:spPr>
      </p:pic>
    </p:spTree>
    <p:extLst>
      <p:ext uri="{BB962C8B-B14F-4D97-AF65-F5344CB8AC3E}">
        <p14:creationId xmlns:p14="http://schemas.microsoft.com/office/powerpoint/2010/main" val="21536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 y="3398837"/>
            <a:ext cx="10079567" cy="567207"/>
          </a:xfrm>
          <a:prstGeom prst="rect">
            <a:avLst/>
          </a:prstGeom>
          <a:noFill/>
        </p:spPr>
        <p:txBody>
          <a:bodyPr wrap="square" rtlCol="0">
            <a:spAutoFit/>
          </a:bodyPr>
          <a:lstStyle/>
          <a:p>
            <a:pPr algn="ctr"/>
            <a:r>
              <a:rPr lang="en-US" sz="3086" dirty="0" smtClean="0">
                <a:latin typeface="Times New Roman" panose="02020603050405020304" pitchFamily="18" charset="0"/>
                <a:cs typeface="Times New Roman" panose="02020603050405020304" pitchFamily="18" charset="0"/>
              </a:rPr>
              <a:t>If everything is relative, how do we do stuff?</a:t>
            </a:r>
            <a:endParaRPr lang="en-US" sz="3086"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280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014536"/>
            <a:ext cx="10080625" cy="532666"/>
          </a:xfrm>
          <a:prstGeom prst="rect">
            <a:avLst/>
          </a:prstGeom>
          <a:noFill/>
          <a:ln w="9525">
            <a:noFill/>
            <a:miter lim="800000"/>
            <a:headEnd/>
            <a:tailEnd/>
          </a:ln>
        </p:spPr>
        <p:txBody>
          <a:bodyPr lIns="100794" tIns="50397" rIns="100794" bIns="50397">
            <a:spAutoFit/>
          </a:bodyPr>
          <a:lstStyle/>
          <a:p>
            <a:pPr algn="ctr"/>
            <a:r>
              <a:rPr lang="en-US" sz="2800" dirty="0" smtClean="0">
                <a:latin typeface="Times New Roman" pitchFamily="18" charset="0"/>
                <a:cs typeface="Times New Roman" pitchFamily="18" charset="0"/>
              </a:rPr>
              <a:t>Are you ready?</a:t>
            </a:r>
            <a:endParaRPr lang="en-US" sz="2800" dirty="0">
              <a:latin typeface="Times New Roman" pitchFamily="18" charset="0"/>
              <a:cs typeface="Times New Roman" pitchFamily="18" charset="0"/>
            </a:endParaRPr>
          </a:p>
        </p:txBody>
      </p:sp>
      <p:pic>
        <p:nvPicPr>
          <p:cNvPr id="5122" name="Picture 2" descr="http://a.abcnews.go.com/images/GMA/abc_scared_baby_blowing_nose_nt_110323_w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8407" y="287186"/>
            <a:ext cx="4477385" cy="25185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akileaks.files.wordpress.com/2015/01/signsshock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5303" y="321394"/>
            <a:ext cx="3716652" cy="22755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reactiongif.org/wp-content/uploads/GIF/2014/08/GIF-gulp-hold-breath-holding-breath-jello-jurassic-park-nervous-scared-GIF.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5995" y="4791455"/>
            <a:ext cx="4042208" cy="219896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media0.giphy.com/media/dRsv3UDF4KZ6E/200_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303" y="4707465"/>
            <a:ext cx="4565902" cy="228295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33.media.tumblr.com/tumblr_m6bfn1Lm6t1qih9gi.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072766" y="2331778"/>
            <a:ext cx="5701518" cy="285075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media1.giphy.com/media/Uxvgo0U9S4W40/200_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8394" y="2251645"/>
            <a:ext cx="5658631" cy="3179006"/>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whatistheexcel.com/wooobooru/_images/5cc4a3089191a39558ab336bf7acd2a0/5183%20-%20paul_heyman%20shock%20suit%20survivor_series%20ww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3502" y="1667108"/>
            <a:ext cx="5364305" cy="4023229"/>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reactiongifs.com/r/2013/11/serious.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398752" y="795536"/>
            <a:ext cx="6970205" cy="620909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ak-hdl.buzzfed.com/static/2015-03/22/18/enhanced/webdr03/anigif_enhanced-buzz-17721-1427064274-8.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21354" y="1367010"/>
            <a:ext cx="9795684" cy="4780296"/>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i.imgur.com/XwQD7.png?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923" y="795536"/>
            <a:ext cx="9728546" cy="5876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4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3"/>
          <p:cNvSpPr txBox="1">
            <a:spLocks noChangeArrowheads="1"/>
          </p:cNvSpPr>
          <p:nvPr/>
        </p:nvSpPr>
        <p:spPr bwMode="auto">
          <a:xfrm>
            <a:off x="0" y="0"/>
            <a:ext cx="100806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000" dirty="0" smtClean="0">
                <a:latin typeface="Times New Roman" panose="02020603050405020304" pitchFamily="18" charset="0"/>
                <a:cs typeface="Times New Roman" panose="02020603050405020304" pitchFamily="18" charset="0"/>
              </a:rPr>
              <a:t>POD</a:t>
            </a:r>
            <a:endParaRPr lang="en-US" altLang="en-US" sz="4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extBox 1"/>
              <p:cNvSpPr txBox="1"/>
              <p:nvPr/>
            </p:nvSpPr>
            <p:spPr>
              <a:xfrm>
                <a:off x="0" y="2255837"/>
                <a:ext cx="10080625" cy="155382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b="0" i="1" smtClean="0">
                              <a:latin typeface="Cambria Math" panose="02040503050406030204" pitchFamily="18" charset="0"/>
                            </a:rPr>
                            <m:t>𝑦</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𝐴</m:t>
                          </m:r>
                        </m:e>
                        <m:sub>
                          <m:r>
                            <a:rPr lang="en-US" sz="2800" b="0" i="1" smtClean="0">
                              <a:latin typeface="Cambria Math" panose="02040503050406030204" pitchFamily="18" charset="0"/>
                            </a:rPr>
                            <m:t>𝑧</m:t>
                          </m:r>
                        </m:sub>
                      </m:sSub>
                      <m:r>
                        <a:rPr lang="en-US" sz="2800" b="0" i="1" smtClean="0">
                          <a:latin typeface="Cambria Math" panose="02040503050406030204" pitchFamily="18" charset="0"/>
                        </a:rPr>
                        <m:t>)</m:t>
                      </m:r>
                    </m:oMath>
                  </m:oMathPara>
                </a14:m>
                <a:endParaRPr lang="en-US" sz="2800" dirty="0" smtClean="0"/>
              </a:p>
              <a:p>
                <a:pPr algn="ct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𝐵</m:t>
                          </m:r>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𝐵</m:t>
                          </m:r>
                        </m:e>
                        <m:sub>
                          <m:r>
                            <a:rPr lang="en-US" sz="2800" i="1">
                              <a:latin typeface="Cambria Math" panose="02040503050406030204" pitchFamily="18" charset="0"/>
                            </a:rPr>
                            <m:t>𝑦</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𝐵</m:t>
                          </m:r>
                        </m:e>
                        <m:sub>
                          <m:r>
                            <a:rPr lang="en-US" sz="2800" i="1">
                              <a:latin typeface="Cambria Math" panose="02040503050406030204" pitchFamily="18" charset="0"/>
                            </a:rPr>
                            <m:t>𝑧</m:t>
                          </m:r>
                        </m:sub>
                      </m:sSub>
                      <m:r>
                        <a:rPr lang="en-US" sz="2800" b="0" i="1" smtClean="0">
                          <a:latin typeface="Cambria Math" panose="02040503050406030204" pitchFamily="18" charset="0"/>
                        </a:rPr>
                        <m:t>)</m:t>
                      </m:r>
                    </m:oMath>
                  </m:oMathPara>
                </a14:m>
                <a:endParaRPr lang="en-US" sz="2800" dirty="0"/>
              </a:p>
              <a:p>
                <a:pPr algn="ct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𝐶</m:t>
                          </m:r>
                        </m:e>
                      </m:acc>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𝐶</m:t>
                          </m:r>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𝐶</m:t>
                          </m:r>
                        </m:e>
                        <m:sub>
                          <m:r>
                            <a:rPr lang="en-US" sz="2800" i="1">
                              <a:latin typeface="Cambria Math" panose="02040503050406030204" pitchFamily="18" charset="0"/>
                            </a:rPr>
                            <m:t>𝑦</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𝐶</m:t>
                          </m:r>
                        </m:e>
                        <m:sub>
                          <m:r>
                            <a:rPr lang="en-US" sz="2800" i="1">
                              <a:latin typeface="Cambria Math" panose="02040503050406030204" pitchFamily="18" charset="0"/>
                            </a:rPr>
                            <m:t>𝑧</m:t>
                          </m:r>
                        </m:sub>
                      </m:sSub>
                      <m:r>
                        <a:rPr lang="en-US" sz="2800" b="0" i="1" smtClean="0">
                          <a:latin typeface="Cambria Math" panose="02040503050406030204" pitchFamily="18" charset="0"/>
                        </a:rPr>
                        <m:t>)</m:t>
                      </m:r>
                    </m:oMath>
                  </m:oMathPara>
                </a14:m>
                <a:endParaRPr lang="en-US" sz="2800" dirty="0"/>
              </a:p>
            </p:txBody>
          </p:sp>
        </mc:Choice>
        <mc:Fallback>
          <p:sp>
            <p:nvSpPr>
              <p:cNvPr id="2" name="TextBox 1"/>
              <p:cNvSpPr txBox="1">
                <a:spLocks noRot="1" noChangeAspect="1" noMove="1" noResize="1" noEditPoints="1" noAdjustHandles="1" noChangeArrowheads="1" noChangeShapeType="1" noTextEdit="1"/>
              </p:cNvSpPr>
              <p:nvPr/>
            </p:nvSpPr>
            <p:spPr>
              <a:xfrm>
                <a:off x="0" y="2255837"/>
                <a:ext cx="10080625" cy="15538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1" y="5354297"/>
                <a:ext cx="10080625" cy="52411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𝑥</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𝐶</m:t>
                          </m:r>
                        </m:e>
                      </m:acc>
                      <m:r>
                        <a:rPr lang="en-US" sz="2800" b="0" i="1" smtClean="0">
                          <a:latin typeface="Cambria Math" panose="02040503050406030204" pitchFamily="18" charset="0"/>
                        </a:rPr>
                        <m:t>)</m:t>
                      </m:r>
                    </m:oMath>
                  </m:oMathPara>
                </a14:m>
                <a:endParaRPr lang="en-US" sz="2800" dirty="0"/>
              </a:p>
            </p:txBody>
          </p:sp>
        </mc:Choice>
        <mc:Fallback>
          <p:sp>
            <p:nvSpPr>
              <p:cNvPr id="13" name="TextBox 12"/>
              <p:cNvSpPr txBox="1">
                <a:spLocks noRot="1" noChangeAspect="1" noMove="1" noResize="1" noEditPoints="1" noAdjustHandles="1" noChangeArrowheads="1" noChangeShapeType="1" noTextEdit="1"/>
              </p:cNvSpPr>
              <p:nvPr/>
            </p:nvSpPr>
            <p:spPr>
              <a:xfrm>
                <a:off x="-1" y="5354297"/>
                <a:ext cx="10080625" cy="524118"/>
              </a:xfrm>
              <a:prstGeom prst="rect">
                <a:avLst/>
              </a:prstGeom>
              <a:blipFill>
                <a:blip r:embed="rId3"/>
                <a:stretch>
                  <a:fillRect/>
                </a:stretch>
              </a:blipFill>
            </p:spPr>
            <p:txBody>
              <a:bodyPr/>
              <a:lstStyle/>
              <a:p>
                <a:r>
                  <a:rPr lang="en-US">
                    <a:noFill/>
                  </a:rPr>
                  <a:t> </a:t>
                </a:r>
              </a:p>
            </p:txBody>
          </p:sp>
        </mc:Fallback>
      </mc:AlternateContent>
      <p:sp>
        <p:nvSpPr>
          <p:cNvPr id="3" name="TextBox 2"/>
          <p:cNvSpPr txBox="1"/>
          <p:nvPr/>
        </p:nvSpPr>
        <p:spPr>
          <a:xfrm>
            <a:off x="-1" y="1298852"/>
            <a:ext cx="3897312" cy="369332"/>
          </a:xfrm>
          <a:prstGeom prst="rect">
            <a:avLst/>
          </a:prstGeom>
          <a:noFill/>
        </p:spPr>
        <p:txBody>
          <a:bodyPr wrap="square" rtlCol="0">
            <a:spAutoFit/>
          </a:bodyPr>
          <a:lstStyle/>
          <a:p>
            <a:pPr algn="ctr"/>
            <a:r>
              <a:rPr lang="en-US" dirty="0" smtClean="0"/>
              <a:t>Assume:</a:t>
            </a:r>
            <a:endParaRPr lang="en-US" dirty="0"/>
          </a:p>
        </p:txBody>
      </p:sp>
      <p:sp>
        <p:nvSpPr>
          <p:cNvPr id="15" name="TextBox 14"/>
          <p:cNvSpPr txBox="1"/>
          <p:nvPr/>
        </p:nvSpPr>
        <p:spPr>
          <a:xfrm>
            <a:off x="0" y="4440214"/>
            <a:ext cx="3897312" cy="369332"/>
          </a:xfrm>
          <a:prstGeom prst="rect">
            <a:avLst/>
          </a:prstGeom>
          <a:noFill/>
        </p:spPr>
        <p:txBody>
          <a:bodyPr wrap="square" rtlCol="0">
            <a:spAutoFit/>
          </a:bodyPr>
          <a:lstStyle/>
          <a:p>
            <a:pPr algn="ctr"/>
            <a:r>
              <a:rPr lang="en-US" dirty="0" smtClean="0"/>
              <a:t>Derive an expression for:</a:t>
            </a:r>
            <a:endParaRPr lang="en-US" dirty="0"/>
          </a:p>
        </p:txBody>
      </p:sp>
      <mc:AlternateContent xmlns:mc="http://schemas.openxmlformats.org/markup-compatibility/2006">
        <mc:Choice xmlns:a14="http://schemas.microsoft.com/office/drawing/2010/main" Requires="a14">
          <p:sp>
            <p:nvSpPr>
              <p:cNvPr id="16" name="Rectangle 15"/>
              <p:cNvSpPr/>
              <p:nvPr/>
            </p:nvSpPr>
            <p:spPr>
              <a:xfrm>
                <a:off x="3419001" y="6601779"/>
                <a:ext cx="3242619" cy="95500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𝐴</m:t>
                          </m:r>
                        </m:e>
                      </m:acc>
                      <m:r>
                        <a:rPr lang="en-US" sz="280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𝐶</m:t>
                          </m:r>
                        </m:e>
                      </m:acc>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𝐶</m:t>
                          </m:r>
                        </m:e>
                      </m:acc>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𝐴</m:t>
                          </m:r>
                        </m:e>
                      </m:acc>
                      <m:r>
                        <a:rPr lang="en-US" sz="280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𝐵</m:t>
                          </m:r>
                        </m:e>
                      </m:acc>
                      <m:r>
                        <a:rPr lang="en-US" sz="2800" b="0" i="1" smtClean="0">
                          <a:latin typeface="Cambria Math" panose="02040503050406030204" pitchFamily="18" charset="0"/>
                        </a:rPr>
                        <m:t>)</m:t>
                      </m:r>
                    </m:oMath>
                  </m:oMathPara>
                </a14:m>
                <a:endParaRPr lang="en-US" sz="2800" dirty="0"/>
              </a:p>
              <a:p>
                <a:pPr algn="ctr"/>
                <a:endParaRPr lang="en-US" sz="2800" dirty="0"/>
              </a:p>
            </p:txBody>
          </p:sp>
        </mc:Choice>
        <mc:Fallback>
          <p:sp>
            <p:nvSpPr>
              <p:cNvPr id="16" name="Rectangle 15"/>
              <p:cNvSpPr>
                <a:spLocks noRot="1" noChangeAspect="1" noMove="1" noResize="1" noEditPoints="1" noAdjustHandles="1" noChangeArrowheads="1" noChangeShapeType="1" noTextEdit="1"/>
              </p:cNvSpPr>
              <p:nvPr/>
            </p:nvSpPr>
            <p:spPr>
              <a:xfrm>
                <a:off x="3419001" y="6601779"/>
                <a:ext cx="3242619" cy="9550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499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Today we’re talking about…</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518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descr="http://www.cgtrader.com/blog/wp-content/uploads/2013/07/concept-car-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088689" cy="756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TextBox 3"/>
          <p:cNvSpPr txBox="1">
            <a:spLocks noChangeArrowheads="1"/>
          </p:cNvSpPr>
          <p:nvPr/>
        </p:nvSpPr>
        <p:spPr bwMode="auto">
          <a:xfrm>
            <a:off x="8064" y="198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Times New Roman" panose="02020603050405020304" pitchFamily="18" charset="0"/>
                <a:cs typeface="Times New Roman" panose="02020603050405020304" pitchFamily="18" charset="0"/>
              </a:rPr>
              <a:t>Linear Motion</a:t>
            </a:r>
          </a:p>
        </p:txBody>
      </p:sp>
      <p:sp>
        <p:nvSpPr>
          <p:cNvPr id="4" name="TextBox 3"/>
          <p:cNvSpPr txBox="1">
            <a:spLocks noChangeArrowheads="1"/>
          </p:cNvSpPr>
          <p:nvPr/>
        </p:nvSpPr>
        <p:spPr bwMode="auto">
          <a:xfrm>
            <a:off x="8064" y="69056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In 1D</a:t>
            </a:r>
            <a:endParaRPr lang="en-US" altLang="en-US"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720659" y="1493837"/>
            <a:ext cx="86106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3"/>
          <p:cNvSpPr txBox="1">
            <a:spLocks noChangeArrowheads="1"/>
          </p:cNvSpPr>
          <p:nvPr/>
        </p:nvSpPr>
        <p:spPr bwMode="auto">
          <a:xfrm>
            <a:off x="8064" y="198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For now, our world looks like this</a:t>
            </a:r>
            <a:endParaRPr lang="en-US" altLang="en-US" sz="3600" dirty="0">
              <a:latin typeface="Times New Roman" panose="02020603050405020304" pitchFamily="18" charset="0"/>
              <a:cs typeface="Times New Roman" panose="02020603050405020304" pitchFamily="18" charset="0"/>
            </a:endParaRPr>
          </a:p>
        </p:txBody>
      </p:sp>
      <p:sp>
        <p:nvSpPr>
          <p:cNvPr id="6" name="TextBox 3"/>
          <p:cNvSpPr txBox="1">
            <a:spLocks noChangeArrowheads="1"/>
          </p:cNvSpPr>
          <p:nvPr/>
        </p:nvSpPr>
        <p:spPr bwMode="auto">
          <a:xfrm>
            <a:off x="-14353" y="3672082"/>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We can go forward or backwards</a:t>
            </a:r>
            <a:endParaRPr lang="en-US" altLang="en-US" sz="3600" dirty="0">
              <a:latin typeface="Times New Roman" panose="02020603050405020304" pitchFamily="18" charset="0"/>
              <a:cs typeface="Times New Roman" panose="02020603050405020304" pitchFamily="18" charset="0"/>
            </a:endParaRPr>
          </a:p>
        </p:txBody>
      </p:sp>
      <p:pic>
        <p:nvPicPr>
          <p:cNvPr id="56322" name="Picture 2" descr="I'm only willing to visit placid lakes, salt flats, and painting exhibits until the world's 3D technology improv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475" y="4663092"/>
            <a:ext cx="2398970" cy="29265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ne dir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912" y="1782312"/>
            <a:ext cx="2133600" cy="16012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one direc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631112" y="1781106"/>
            <a:ext cx="2133600" cy="154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0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How do we describe motion?</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pic>
        <p:nvPicPr>
          <p:cNvPr id="5" name="Picture 2" descr="Image result for trash can class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848" y="4848747"/>
            <a:ext cx="2710928" cy="271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22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Step #1:</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Choose a reference frame</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353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How do we know the </a:t>
            </a:r>
            <a:r>
              <a:rPr lang="en-US" altLang="en-US" sz="3600" dirty="0" smtClean="0">
                <a:latin typeface="Times New Roman" panose="02020603050405020304" pitchFamily="18" charset="0"/>
                <a:cs typeface="Times New Roman" panose="02020603050405020304" pitchFamily="18" charset="0"/>
              </a:rPr>
              <a:t>trash can </a:t>
            </a:r>
            <a:r>
              <a:rPr lang="en-US" altLang="en-US" sz="3600" dirty="0" smtClean="0">
                <a:latin typeface="Times New Roman" panose="02020603050405020304" pitchFamily="18" charset="0"/>
                <a:cs typeface="Times New Roman" panose="02020603050405020304" pitchFamily="18" charset="0"/>
              </a:rPr>
              <a:t>is moving?</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615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2746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Position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322637"/>
            <a:ext cx="10080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dirty="0" smtClean="0">
                <a:latin typeface="Times New Roman" panose="02020603050405020304" pitchFamily="18" charset="0"/>
                <a:cs typeface="Times New Roman" panose="02020603050405020304" pitchFamily="18" charset="0"/>
              </a:rPr>
              <a:t>X</a:t>
            </a:r>
            <a:endParaRPr lang="en-US" alt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49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How do we describe change?</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247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2063093"/>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Initial Position: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46577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Final Position:</a:t>
            </a:r>
            <a:endParaRPr lang="en-US" altLang="en-US" sz="3600" dirty="0">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3744912" y="2063093"/>
            <a:ext cx="114300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X</a:t>
            </a:r>
            <a:r>
              <a:rPr lang="en-US" altLang="en-US" sz="3600" baseline="-25000" dirty="0" smtClean="0">
                <a:latin typeface="Times New Roman" panose="02020603050405020304" pitchFamily="18" charset="0"/>
                <a:cs typeface="Times New Roman" panose="02020603050405020304" pitchFamily="18" charset="0"/>
              </a:rPr>
              <a:t>o</a:t>
            </a:r>
            <a:endParaRPr lang="en-US" altLang="en-US" sz="3600" baseline="-25000" dirty="0">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3744913" y="4657725"/>
            <a:ext cx="1143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X</a:t>
            </a:r>
            <a:r>
              <a:rPr lang="en-US" altLang="en-US" sz="3600" baseline="-25000" dirty="0" smtClean="0">
                <a:latin typeface="Times New Roman" panose="02020603050405020304" pitchFamily="18" charset="0"/>
                <a:cs typeface="Times New Roman" panose="02020603050405020304" pitchFamily="18" charset="0"/>
              </a:rPr>
              <a:t>f</a:t>
            </a:r>
            <a:endParaRPr lang="en-US" altLang="en-US" sz="3600" baseline="-25000" dirty="0">
              <a:latin typeface="Times New Roman" panose="02020603050405020304" pitchFamily="18" charset="0"/>
              <a:cs typeface="Times New Roman" panose="02020603050405020304" pitchFamily="18" charset="0"/>
            </a:endParaRPr>
          </a:p>
        </p:txBody>
      </p:sp>
      <p:pic>
        <p:nvPicPr>
          <p:cNvPr id="71682" name="Picture 2" descr="http://www.smallplanetworkshop.com/storage/Finish%20line.jpg?__SQUARESPACE_CACHEVERSION=13365470894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3912" y="4389437"/>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71684" name="Picture 4" descr="http://60daymba.com/wp-content/uploads/2013/01/Starting-li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219" r="36726"/>
          <a:stretch/>
        </p:blipFill>
        <p:spPr bwMode="auto">
          <a:xfrm>
            <a:off x="5040312" y="1417637"/>
            <a:ext cx="2370491"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a:spLocks noChangeArrowheads="1"/>
          </p:cNvSpPr>
          <p:nvPr/>
        </p:nvSpPr>
        <p:spPr bwMode="auto">
          <a:xfrm>
            <a:off x="0" y="95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Two Values</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66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95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Change</a:t>
            </a:r>
            <a:endParaRPr lang="en-US"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0" y="3094037"/>
                <a:ext cx="10080625" cy="1196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7200" i="1" smtClean="0">
                          <a:latin typeface="Cambria Math" panose="02040503050406030204" pitchFamily="18" charset="0"/>
                        </a:rPr>
                        <m:t>Δ</m:t>
                      </m:r>
                      <m:r>
                        <a:rPr lang="en-US" sz="7200" b="0" i="1" smtClean="0">
                          <a:latin typeface="Cambria Math" panose="02040503050406030204" pitchFamily="18" charset="0"/>
                        </a:rPr>
                        <m:t>𝑥</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𝑥</m:t>
                          </m:r>
                        </m:e>
                        <m:sub>
                          <m:r>
                            <a:rPr lang="en-US" sz="7200" b="0" i="1" smtClean="0">
                              <a:latin typeface="Cambria Math" panose="02040503050406030204" pitchFamily="18" charset="0"/>
                            </a:rPr>
                            <m:t>𝑓</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𝑥</m:t>
                          </m:r>
                        </m:e>
                        <m:sub>
                          <m:r>
                            <a:rPr lang="en-US" sz="7200" b="0" i="1" smtClean="0">
                              <a:latin typeface="Cambria Math" panose="02040503050406030204" pitchFamily="18" charset="0"/>
                            </a:rPr>
                            <m:t>𝑜</m:t>
                          </m:r>
                        </m:sub>
                      </m:sSub>
                    </m:oMath>
                  </m:oMathPara>
                </a14:m>
                <a:endParaRPr lang="en-US" sz="7200" dirty="0"/>
              </a:p>
            </p:txBody>
          </p:sp>
        </mc:Choice>
        <mc:Fallback xmlns="">
          <p:sp>
            <p:nvSpPr>
              <p:cNvPr id="5" name="TextBox 4"/>
              <p:cNvSpPr txBox="1">
                <a:spLocks noRot="1" noChangeAspect="1" noMove="1" noResize="1" noEditPoints="1" noAdjustHandles="1" noChangeArrowheads="1" noChangeShapeType="1" noTextEdit="1"/>
              </p:cNvSpPr>
              <p:nvPr/>
            </p:nvSpPr>
            <p:spPr>
              <a:xfrm>
                <a:off x="0" y="3094037"/>
                <a:ext cx="10080625" cy="1196802"/>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42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What is motion?</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1958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0"/>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Plot it:</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pic>
        <p:nvPicPr>
          <p:cNvPr id="76802" name="Picture 2" descr="http://dev.physicslab.org/img/520fea3b-cc47-4f16-a8d5-539f45b0f8b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268" y="1341437"/>
            <a:ext cx="7110088" cy="4657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11113" y="71326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Find x</a:t>
            </a:r>
            <a:r>
              <a:rPr lang="en-US" altLang="en-US" sz="2200" baseline="-25000" dirty="0" smtClean="0">
                <a:solidFill>
                  <a:schemeClr val="bg1"/>
                </a:solidFill>
                <a:latin typeface="Times New Roman" panose="02020603050405020304" pitchFamily="18" charset="0"/>
                <a:cs typeface="Times New Roman" panose="02020603050405020304" pitchFamily="18" charset="0"/>
              </a:rPr>
              <a:t>o</a:t>
            </a:r>
            <a:r>
              <a:rPr lang="en-US" altLang="en-US" sz="2200" dirty="0" smtClean="0">
                <a:solidFill>
                  <a:schemeClr val="bg1"/>
                </a:solidFill>
                <a:latin typeface="Times New Roman" panose="02020603050405020304" pitchFamily="18" charset="0"/>
                <a:cs typeface="Times New Roman" panose="02020603050405020304" pitchFamily="18" charset="0"/>
              </a:rPr>
              <a:t>, x</a:t>
            </a:r>
            <a:r>
              <a:rPr lang="en-US" altLang="en-US" sz="2200" baseline="-25000" dirty="0" smtClean="0">
                <a:solidFill>
                  <a:schemeClr val="bg1"/>
                </a:solidFill>
                <a:latin typeface="Times New Roman" panose="02020603050405020304" pitchFamily="18" charset="0"/>
                <a:cs typeface="Times New Roman" panose="02020603050405020304" pitchFamily="18" charset="0"/>
              </a:rPr>
              <a:t>f</a:t>
            </a:r>
            <a:r>
              <a:rPr lang="en-US" altLang="en-US" sz="2200" dirty="0" smtClean="0">
                <a:solidFill>
                  <a:schemeClr val="bg1"/>
                </a:solidFill>
                <a:latin typeface="Times New Roman" panose="02020603050405020304" pitchFamily="18" charset="0"/>
                <a:cs typeface="Times New Roman" panose="02020603050405020304" pitchFamily="18" charset="0"/>
              </a:rPr>
              <a:t>, and </a:t>
            </a:r>
            <a:r>
              <a:rPr lang="el-GR" altLang="en-US" sz="2200" dirty="0" smtClean="0">
                <a:solidFill>
                  <a:schemeClr val="bg1"/>
                </a:solidFill>
                <a:latin typeface="Times New Roman" panose="02020603050405020304" pitchFamily="18" charset="0"/>
                <a:cs typeface="Times New Roman" panose="02020603050405020304" pitchFamily="18" charset="0"/>
              </a:rPr>
              <a:t>Δ</a:t>
            </a:r>
            <a:r>
              <a:rPr lang="en-US" altLang="en-US" sz="2200" dirty="0" smtClean="0">
                <a:solidFill>
                  <a:schemeClr val="bg1"/>
                </a:solidFill>
                <a:latin typeface="Times New Roman" panose="02020603050405020304" pitchFamily="18" charset="0"/>
                <a:cs typeface="Times New Roman" panose="02020603050405020304" pitchFamily="18" charset="0"/>
              </a:rPr>
              <a:t>x</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5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How fast are we changing?</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3471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How fast is this curve changing?</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pic>
        <p:nvPicPr>
          <p:cNvPr id="76802" name="Picture 2" descr="http://dev.physicslab.org/img/520fea3b-cc47-4f16-a8d5-539f45b0f8b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268" y="1341437"/>
            <a:ext cx="7110088" cy="4657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1" y="6907565"/>
            <a:ext cx="10080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s _ _ _ _ = r_ _ _ / r _ _</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sp>
        <p:nvSpPr>
          <p:cNvPr id="18" name="Freeform 17"/>
          <p:cNvSpPr/>
          <p:nvPr/>
        </p:nvSpPr>
        <p:spPr>
          <a:xfrm>
            <a:off x="3803861" y="2669394"/>
            <a:ext cx="1" cy="1"/>
          </a:xfrm>
          <a:custGeom>
            <a:avLst/>
            <a:gdLst/>
            <a:ahLst/>
            <a:cxnLst/>
            <a:rect l="0" t="0" r="0" b="0"/>
            <a:pathLst>
              <a:path w="1" h="1">
                <a:moveTo>
                  <a:pt x="0" y="0"/>
                </a:moveTo>
                <a:lnTo>
                  <a:pt x="0" y="0"/>
                </a:lnTo>
                <a:lnTo>
                  <a:pt x="0" y="0"/>
                </a:lnTo>
                <a:close/>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blurRad="25400" dist="35921" dir="2700002">
                    <a:scrgbClr r="0" g="0" b="0">
                      <a:alpha val="60000"/>
                    </a:sc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4673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Velocity</a:t>
            </a:r>
            <a:endParaRPr lang="en-US" altLang="en-US" sz="42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8064" y="3398837"/>
            <a:ext cx="10080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dirty="0" smtClean="0">
                <a:latin typeface="Times New Roman" panose="02020603050405020304" pitchFamily="18" charset="0"/>
                <a:cs typeface="Times New Roman" panose="02020603050405020304" pitchFamily="18" charset="0"/>
              </a:rPr>
              <a:t>V</a:t>
            </a:r>
            <a:endParaRPr lang="en-US" alt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06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Velocity</a:t>
            </a:r>
            <a:endParaRPr lang="en-US" altLang="en-US" sz="4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519656" y="2789237"/>
                <a:ext cx="3057440" cy="2081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𝑣</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m:t>
                          </m:r>
                          <m:r>
                            <a:rPr lang="en-US" sz="7200" b="0" i="1" smtClean="0">
                              <a:latin typeface="Cambria Math" panose="02040503050406030204" pitchFamily="18" charset="0"/>
                              <a:ea typeface="Cambria Math" panose="02040503050406030204" pitchFamily="18" charset="0"/>
                            </a:rPr>
                            <m:t>𝑥</m:t>
                          </m:r>
                        </m:num>
                        <m:den>
                          <m:r>
                            <a:rPr lang="en-US" sz="7200" b="0" i="1" smtClean="0">
                              <a:latin typeface="Cambria Math" panose="02040503050406030204" pitchFamily="18" charset="0"/>
                              <a:ea typeface="Cambria Math" panose="02040503050406030204" pitchFamily="18" charset="0"/>
                            </a:rPr>
                            <m:t>∆</m:t>
                          </m:r>
                          <m:r>
                            <a:rPr lang="en-US" sz="7200" b="0" i="1" smtClean="0">
                              <a:latin typeface="Cambria Math" panose="02040503050406030204" pitchFamily="18" charset="0"/>
                              <a:ea typeface="Cambria Math" panose="02040503050406030204" pitchFamily="18" charset="0"/>
                            </a:rPr>
                            <m:t>𝑡</m:t>
                          </m:r>
                        </m:den>
                      </m:f>
                    </m:oMath>
                  </m:oMathPara>
                </a14:m>
                <a:endParaRPr lang="en-US" sz="7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19656" y="2789237"/>
                <a:ext cx="3057440" cy="2081467"/>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a:spLocks noChangeArrowheads="1"/>
          </p:cNvSpPr>
          <p:nvPr/>
        </p:nvSpPr>
        <p:spPr bwMode="auto">
          <a:xfrm>
            <a:off x="8063" y="61420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#average</a:t>
            </a:r>
            <a:endParaRPr lang="en-US" altLang="en-US" sz="4200" dirty="0">
              <a:latin typeface="Times New Roman" panose="02020603050405020304" pitchFamily="18" charset="0"/>
              <a:cs typeface="Times New Roman" panose="02020603050405020304" pitchFamily="18" charset="0"/>
            </a:endParaRPr>
          </a:p>
        </p:txBody>
      </p:sp>
      <p:pic>
        <p:nvPicPr>
          <p:cNvPr id="3074" name="Picture 2" descr="Image result for mini v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2" y="1310472"/>
            <a:ext cx="231648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as station nach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0112" y="5692041"/>
            <a:ext cx="2539916" cy="163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3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In general,</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1951037"/>
            <a:ext cx="10080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800" dirty="0" smtClean="0">
                <a:latin typeface="Times New Roman" panose="02020603050405020304" pitchFamily="18" charset="0"/>
                <a:cs typeface="Times New Roman" panose="02020603050405020304" pitchFamily="18" charset="0"/>
              </a:rPr>
              <a:t>X</a:t>
            </a:r>
            <a:endParaRPr lang="en-US" altLang="en-US" sz="4800" dirty="0">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1" y="3491279"/>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Is a function of…</a:t>
            </a:r>
            <a:endParaRPr lang="en-US" altLang="en-US" sz="3600" dirty="0">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2" y="4846636"/>
            <a:ext cx="100806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smtClean="0">
                <a:latin typeface="Times New Roman" panose="02020603050405020304" pitchFamily="18" charset="0"/>
                <a:cs typeface="Times New Roman" panose="02020603050405020304" pitchFamily="18" charset="0"/>
              </a:rPr>
              <a:t>Time</a:t>
            </a:r>
            <a:endParaRPr lang="en-US" altLang="en-US" sz="3200" dirty="0">
              <a:latin typeface="Times New Roman" panose="02020603050405020304" pitchFamily="18" charset="0"/>
              <a:cs typeface="Times New Roman" panose="02020603050405020304" pitchFamily="18" charset="0"/>
            </a:endParaRPr>
          </a:p>
        </p:txBody>
      </p:sp>
      <p:sp>
        <p:nvSpPr>
          <p:cNvPr id="8" name="TextBox 7"/>
          <p:cNvSpPr txBox="1">
            <a:spLocks noChangeArrowheads="1"/>
          </p:cNvSpPr>
          <p:nvPr/>
        </p:nvSpPr>
        <p:spPr bwMode="auto">
          <a:xfrm>
            <a:off x="0" y="6191883"/>
            <a:ext cx="10080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800" dirty="0" smtClean="0">
                <a:latin typeface="Times New Roman" panose="02020603050405020304" pitchFamily="18" charset="0"/>
                <a:cs typeface="Times New Roman" panose="02020603050405020304" pitchFamily="18" charset="0"/>
              </a:rPr>
              <a:t>X(t)</a:t>
            </a:r>
            <a:endParaRPr lang="en-US"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91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Velocity for grown-ups</a:t>
            </a:r>
            <a:endParaRPr lang="en-US" altLang="en-US" sz="4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3519656" y="2789237"/>
                <a:ext cx="3043013" cy="21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𝑣</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𝑑</m:t>
                          </m:r>
                          <m:r>
                            <a:rPr lang="en-US" sz="7200" b="0" i="1" smtClean="0">
                              <a:latin typeface="Cambria Math" panose="02040503050406030204" pitchFamily="18" charset="0"/>
                              <a:ea typeface="Cambria Math" panose="02040503050406030204" pitchFamily="18" charset="0"/>
                            </a:rPr>
                            <m:t>𝑥</m:t>
                          </m:r>
                        </m:num>
                        <m:den>
                          <m:r>
                            <a:rPr lang="en-US" sz="7200" b="0" i="1" smtClean="0">
                              <a:latin typeface="Cambria Math" panose="02040503050406030204" pitchFamily="18" charset="0"/>
                              <a:ea typeface="Cambria Math" panose="02040503050406030204" pitchFamily="18" charset="0"/>
                            </a:rPr>
                            <m:t>𝑑</m:t>
                          </m:r>
                          <m:r>
                            <a:rPr lang="en-US" sz="7200" b="0" i="1" smtClean="0">
                              <a:latin typeface="Cambria Math" panose="02040503050406030204" pitchFamily="18" charset="0"/>
                              <a:ea typeface="Cambria Math" panose="02040503050406030204" pitchFamily="18" charset="0"/>
                            </a:rPr>
                            <m:t>𝑡</m:t>
                          </m:r>
                        </m:den>
                      </m:f>
                    </m:oMath>
                  </m:oMathPara>
                </a14:m>
                <a:endParaRPr lang="en-US" sz="7200" dirty="0"/>
              </a:p>
            </p:txBody>
          </p:sp>
        </mc:Choice>
        <mc:Fallback>
          <p:sp>
            <p:nvSpPr>
              <p:cNvPr id="5" name="TextBox 4"/>
              <p:cNvSpPr txBox="1">
                <a:spLocks noRot="1" noChangeAspect="1" noMove="1" noResize="1" noEditPoints="1" noAdjustHandles="1" noChangeArrowheads="1" noChangeShapeType="1" noTextEdit="1"/>
              </p:cNvSpPr>
              <p:nvPr/>
            </p:nvSpPr>
            <p:spPr>
              <a:xfrm>
                <a:off x="3519656" y="2789237"/>
                <a:ext cx="3043013" cy="2103589"/>
              </a:xfrm>
              <a:prstGeom prst="rect">
                <a:avLst/>
              </a:prstGeom>
              <a:blipFill>
                <a:blip r:embed="rId2"/>
                <a:stretch>
                  <a:fillRect/>
                </a:stretch>
              </a:blipFill>
            </p:spPr>
            <p:txBody>
              <a:bodyPr/>
              <a:lstStyle/>
              <a:p>
                <a:r>
                  <a:rPr lang="en-US">
                    <a:noFill/>
                  </a:rPr>
                  <a:t> </a:t>
                </a:r>
              </a:p>
            </p:txBody>
          </p:sp>
        </mc:Fallback>
      </mc:AlternateContent>
      <p:sp>
        <p:nvSpPr>
          <p:cNvPr id="6" name="TextBox 5"/>
          <p:cNvSpPr txBox="1">
            <a:spLocks noChangeArrowheads="1"/>
          </p:cNvSpPr>
          <p:nvPr/>
        </p:nvSpPr>
        <p:spPr bwMode="auto">
          <a:xfrm>
            <a:off x="8063" y="61420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#instantaneous</a:t>
            </a:r>
            <a:endParaRPr lang="en-US" altLang="en-US" sz="4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9128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4994" name="Picture 2" descr="https://chsibphysics.wikispaces.com/file/view/pvt.JPG/95929282/pvt.JPG"/>
          <p:cNvPicPr>
            <a:picLocks noChangeAspect="1" noChangeArrowheads="1"/>
          </p:cNvPicPr>
          <p:nvPr/>
        </p:nvPicPr>
        <p:blipFill rotWithShape="1">
          <a:blip r:embed="rId2">
            <a:extLst>
              <a:ext uri="{28A0092B-C50C-407E-A947-70E740481C1C}">
                <a14:useLocalDpi xmlns:a14="http://schemas.microsoft.com/office/drawing/2010/main" val="0"/>
              </a:ext>
            </a:extLst>
          </a:blip>
          <a:srcRect l="1895" t="15418" r="1437" b="4068"/>
          <a:stretch/>
        </p:blipFill>
        <p:spPr bwMode="auto">
          <a:xfrm>
            <a:off x="1001713" y="2560637"/>
            <a:ext cx="7772400"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11912" y="2255837"/>
            <a:ext cx="8382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a:spLocks noChangeArrowheads="1"/>
          </p:cNvSpPr>
          <p:nvPr/>
        </p:nvSpPr>
        <p:spPr bwMode="auto">
          <a:xfrm>
            <a:off x="8064" y="3508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Find the velocity</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7538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Velocity is a vector</a:t>
            </a:r>
            <a:endParaRPr lang="en-US" altLang="en-US" sz="4200" dirty="0">
              <a:latin typeface="Times New Roman" panose="02020603050405020304" pitchFamily="18" charset="0"/>
              <a:cs typeface="Times New Roman" panose="02020603050405020304" pitchFamily="18" charset="0"/>
            </a:endParaRPr>
          </a:p>
        </p:txBody>
      </p:sp>
      <p:sp>
        <p:nvSpPr>
          <p:cNvPr id="5" name="Oval 4"/>
          <p:cNvSpPr/>
          <p:nvPr/>
        </p:nvSpPr>
        <p:spPr>
          <a:xfrm>
            <a:off x="4659312" y="2484437"/>
            <a:ext cx="533400" cy="533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59312" y="3627437"/>
            <a:ext cx="533400" cy="533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59312" y="4694237"/>
            <a:ext cx="533400" cy="533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59312" y="5840602"/>
            <a:ext cx="533400" cy="533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926012" y="2751137"/>
            <a:ext cx="17907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926012" y="3894137"/>
            <a:ext cx="12573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411662" y="4960937"/>
            <a:ext cx="51435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897312" y="6107302"/>
            <a:ext cx="1028700" cy="48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8064" y="7082750"/>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latin typeface="Times New Roman" panose="02020603050405020304" pitchFamily="18" charset="0"/>
                <a:cs typeface="Times New Roman" panose="02020603050405020304" pitchFamily="18" charset="0"/>
              </a:rPr>
              <a:t>Which balls are moving forwards?  Backwards?  The fastest?  The slowest?</a:t>
            </a: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52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What if our velocity is changing?</a:t>
            </a:r>
            <a:endParaRPr lang="en-US" altLang="en-US" sz="3600" dirty="0">
              <a:latin typeface="Times New Roman" panose="02020603050405020304" pitchFamily="18" charset="0"/>
              <a:cs typeface="Times New Roman" panose="02020603050405020304" pitchFamily="18" charset="0"/>
            </a:endParaRPr>
          </a:p>
        </p:txBody>
      </p:sp>
      <p:pic>
        <p:nvPicPr>
          <p:cNvPr id="78850" name="Picture 2" descr="http://stream1.gifsoup.com/view1/1357165/confused-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16312" y="4922836"/>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43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9" y="14261"/>
            <a:ext cx="9273223" cy="804836"/>
          </a:xfrm>
          <a:prstGeom prst="rect">
            <a:avLst/>
          </a:prstGeom>
          <a:noFill/>
        </p:spPr>
        <p:txBody>
          <a:bodyPr wrap="square" rtlCol="0">
            <a:spAutoFit/>
          </a:bodyPr>
          <a:lstStyle/>
          <a:p>
            <a:r>
              <a:rPr lang="en-US" sz="4630" dirty="0">
                <a:latin typeface="Times New Roman" panose="02020603050405020304" pitchFamily="18" charset="0"/>
                <a:cs typeface="Times New Roman" panose="02020603050405020304" pitchFamily="18" charset="0"/>
              </a:rPr>
              <a:t>Fact:</a:t>
            </a:r>
          </a:p>
        </p:txBody>
      </p:sp>
      <p:sp>
        <p:nvSpPr>
          <p:cNvPr id="5" name="TextBox 4"/>
          <p:cNvSpPr txBox="1"/>
          <p:nvPr/>
        </p:nvSpPr>
        <p:spPr>
          <a:xfrm>
            <a:off x="529" y="3229490"/>
            <a:ext cx="10079567" cy="635110"/>
          </a:xfrm>
          <a:prstGeom prst="rect">
            <a:avLst/>
          </a:prstGeom>
          <a:noFill/>
        </p:spPr>
        <p:txBody>
          <a:bodyPr wrap="square" rtlCol="0">
            <a:spAutoFit/>
          </a:bodyPr>
          <a:lstStyle/>
          <a:p>
            <a:pPr algn="ctr"/>
            <a:r>
              <a:rPr lang="en-US" sz="3527" dirty="0">
                <a:latin typeface="Times New Roman" panose="02020603050405020304" pitchFamily="18" charset="0"/>
                <a:cs typeface="Times New Roman" panose="02020603050405020304" pitchFamily="18" charset="0"/>
              </a:rPr>
              <a:t>Motion is relative</a:t>
            </a:r>
          </a:p>
        </p:txBody>
      </p:sp>
    </p:spTree>
    <p:extLst>
      <p:ext uri="{BB962C8B-B14F-4D97-AF65-F5344CB8AC3E}">
        <p14:creationId xmlns:p14="http://schemas.microsoft.com/office/powerpoint/2010/main" val="69194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How do we describe change?</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15920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2063093"/>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Initial Velocity:</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46577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Final Velocity:</a:t>
            </a:r>
            <a:endParaRPr lang="en-US" altLang="en-US" sz="3600" dirty="0">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3744912" y="2063093"/>
            <a:ext cx="1143001"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V</a:t>
            </a:r>
            <a:r>
              <a:rPr lang="en-US" altLang="en-US" sz="3600" baseline="-25000" dirty="0" smtClean="0">
                <a:latin typeface="Times New Roman" panose="02020603050405020304" pitchFamily="18" charset="0"/>
                <a:cs typeface="Times New Roman" panose="02020603050405020304" pitchFamily="18" charset="0"/>
              </a:rPr>
              <a:t>o</a:t>
            </a:r>
            <a:endParaRPr lang="en-US" altLang="en-US" sz="3600" baseline="-25000" dirty="0">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3744913" y="4657725"/>
            <a:ext cx="1143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err="1" smtClean="0">
                <a:latin typeface="Times New Roman" panose="02020603050405020304" pitchFamily="18" charset="0"/>
                <a:cs typeface="Times New Roman" panose="02020603050405020304" pitchFamily="18" charset="0"/>
              </a:rPr>
              <a:t>V</a:t>
            </a:r>
            <a:r>
              <a:rPr lang="en-US" altLang="en-US" sz="3600" baseline="-25000" dirty="0" err="1" smtClean="0">
                <a:latin typeface="Times New Roman" panose="02020603050405020304" pitchFamily="18" charset="0"/>
                <a:cs typeface="Times New Roman" panose="02020603050405020304" pitchFamily="18" charset="0"/>
              </a:rPr>
              <a:t>f</a:t>
            </a:r>
            <a:endParaRPr lang="en-US" altLang="en-US" sz="3600" baseline="-25000" dirty="0">
              <a:latin typeface="Times New Roman" panose="02020603050405020304" pitchFamily="18" charset="0"/>
              <a:cs typeface="Times New Roman" panose="02020603050405020304" pitchFamily="18" charset="0"/>
            </a:endParaRPr>
          </a:p>
        </p:txBody>
      </p:sp>
      <p:sp>
        <p:nvSpPr>
          <p:cNvPr id="10" name="TextBox 9"/>
          <p:cNvSpPr txBox="1">
            <a:spLocks noChangeArrowheads="1"/>
          </p:cNvSpPr>
          <p:nvPr/>
        </p:nvSpPr>
        <p:spPr bwMode="auto">
          <a:xfrm>
            <a:off x="0" y="95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Two Values</a:t>
            </a:r>
            <a:endParaRPr lang="en-US" altLang="en-US" sz="3600" dirty="0">
              <a:latin typeface="Times New Roman" panose="02020603050405020304" pitchFamily="18" charset="0"/>
              <a:cs typeface="Times New Roman" panose="02020603050405020304" pitchFamily="18" charset="0"/>
            </a:endParaRPr>
          </a:p>
        </p:txBody>
      </p:sp>
      <p:pic>
        <p:nvPicPr>
          <p:cNvPr id="86018" name="Picture 2" descr="http://cdn2-www.craveonline.com/assets/uploads/2013/07/Turbo-Ryan-Reyno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712" y="1418943"/>
            <a:ext cx="3440113" cy="1934411"/>
          </a:xfrm>
          <a:prstGeom prst="rect">
            <a:avLst/>
          </a:prstGeom>
          <a:noFill/>
          <a:extLst>
            <a:ext uri="{909E8E84-426E-40DD-AFC4-6F175D3DCCD1}">
              <a14:hiddenFill xmlns:a14="http://schemas.microsoft.com/office/drawing/2010/main">
                <a:solidFill>
                  <a:srgbClr val="FFFFFF"/>
                </a:solidFill>
              </a14:hiddenFill>
            </a:ext>
          </a:extLst>
        </p:spPr>
      </p:pic>
      <p:pic>
        <p:nvPicPr>
          <p:cNvPr id="86020" name="Picture 4" descr="http://mediafiles.cineplex.com/Blog/English/450/Turbo-Snail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712" y="4389437"/>
            <a:ext cx="3440113" cy="201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41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9525"/>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Change</a:t>
            </a:r>
            <a:endParaRPr lang="en-US"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0" y="3094037"/>
                <a:ext cx="10080625" cy="1196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7200" i="1" smtClean="0">
                          <a:latin typeface="Cambria Math" panose="02040503050406030204" pitchFamily="18" charset="0"/>
                        </a:rPr>
                        <m:t>Δ</m:t>
                      </m:r>
                      <m:r>
                        <a:rPr lang="en-US" sz="7200" b="0" i="1" smtClean="0">
                          <a:latin typeface="Cambria Math" panose="02040503050406030204" pitchFamily="18" charset="0"/>
                        </a:rPr>
                        <m:t>𝑣</m:t>
                      </m:r>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𝑣</m:t>
                          </m:r>
                        </m:e>
                        <m:sub>
                          <m:r>
                            <a:rPr lang="en-US" sz="7200" b="0" i="1" smtClean="0">
                              <a:latin typeface="Cambria Math" panose="02040503050406030204" pitchFamily="18" charset="0"/>
                            </a:rPr>
                            <m:t>𝑓</m:t>
                          </m:r>
                        </m:sub>
                      </m:sSub>
                      <m:r>
                        <a:rPr lang="en-US" sz="7200" b="0" i="1" smtClean="0">
                          <a:latin typeface="Cambria Math" panose="02040503050406030204" pitchFamily="18" charset="0"/>
                        </a:rPr>
                        <m:t>−</m:t>
                      </m:r>
                      <m:sSub>
                        <m:sSubPr>
                          <m:ctrlPr>
                            <a:rPr lang="en-US" sz="7200" b="0" i="1" smtClean="0">
                              <a:latin typeface="Cambria Math" panose="02040503050406030204" pitchFamily="18" charset="0"/>
                            </a:rPr>
                          </m:ctrlPr>
                        </m:sSubPr>
                        <m:e>
                          <m:r>
                            <a:rPr lang="en-US" sz="7200" b="0" i="1" smtClean="0">
                              <a:latin typeface="Cambria Math" panose="02040503050406030204" pitchFamily="18" charset="0"/>
                            </a:rPr>
                            <m:t>𝑣</m:t>
                          </m:r>
                        </m:e>
                        <m:sub>
                          <m:r>
                            <a:rPr lang="en-US" sz="7200" b="0" i="1" smtClean="0">
                              <a:latin typeface="Cambria Math" panose="02040503050406030204" pitchFamily="18" charset="0"/>
                            </a:rPr>
                            <m:t>𝑜</m:t>
                          </m:r>
                        </m:sub>
                      </m:sSub>
                    </m:oMath>
                  </m:oMathPara>
                </a14:m>
                <a:endParaRPr lang="en-US" sz="7200" dirty="0"/>
              </a:p>
            </p:txBody>
          </p:sp>
        </mc:Choice>
        <mc:Fallback xmlns="">
          <p:sp>
            <p:nvSpPr>
              <p:cNvPr id="5" name="TextBox 4"/>
              <p:cNvSpPr txBox="1">
                <a:spLocks noRot="1" noChangeAspect="1" noMove="1" noResize="1" noEditPoints="1" noAdjustHandles="1" noChangeArrowheads="1" noChangeShapeType="1" noTextEdit="1"/>
              </p:cNvSpPr>
              <p:nvPr/>
            </p:nvSpPr>
            <p:spPr>
              <a:xfrm>
                <a:off x="0" y="3094037"/>
                <a:ext cx="10080625" cy="1196802"/>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4230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0"/>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Plot it:</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11113" y="71326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Find </a:t>
            </a:r>
            <a:r>
              <a:rPr lang="en-US" altLang="en-US" sz="2200" dirty="0" err="1" smtClean="0">
                <a:solidFill>
                  <a:schemeClr val="bg1"/>
                </a:solidFill>
                <a:latin typeface="Times New Roman" panose="02020603050405020304" pitchFamily="18" charset="0"/>
                <a:cs typeface="Times New Roman" panose="02020603050405020304" pitchFamily="18" charset="0"/>
              </a:rPr>
              <a:t>v</a:t>
            </a:r>
            <a:r>
              <a:rPr lang="en-US" altLang="en-US" sz="2200" baseline="-25000" dirty="0" err="1" smtClean="0">
                <a:solidFill>
                  <a:schemeClr val="bg1"/>
                </a:solidFill>
                <a:latin typeface="Times New Roman" panose="02020603050405020304" pitchFamily="18" charset="0"/>
                <a:cs typeface="Times New Roman" panose="02020603050405020304" pitchFamily="18" charset="0"/>
              </a:rPr>
              <a:t>o</a:t>
            </a:r>
            <a:r>
              <a:rPr lang="en-US" altLang="en-US" sz="2200" dirty="0" smtClean="0">
                <a:solidFill>
                  <a:schemeClr val="bg1"/>
                </a:solidFill>
                <a:latin typeface="Times New Roman" panose="02020603050405020304" pitchFamily="18" charset="0"/>
                <a:cs typeface="Times New Roman" panose="02020603050405020304" pitchFamily="18" charset="0"/>
              </a:rPr>
              <a:t>, </a:t>
            </a:r>
            <a:r>
              <a:rPr lang="en-US" altLang="en-US" sz="2200" dirty="0" err="1" smtClean="0">
                <a:solidFill>
                  <a:schemeClr val="bg1"/>
                </a:solidFill>
                <a:latin typeface="Times New Roman" panose="02020603050405020304" pitchFamily="18" charset="0"/>
                <a:cs typeface="Times New Roman" panose="02020603050405020304" pitchFamily="18" charset="0"/>
              </a:rPr>
              <a:t>v</a:t>
            </a:r>
            <a:r>
              <a:rPr lang="en-US" altLang="en-US" sz="2200" baseline="-25000" dirty="0" err="1" smtClean="0">
                <a:solidFill>
                  <a:schemeClr val="bg1"/>
                </a:solidFill>
                <a:latin typeface="Times New Roman" panose="02020603050405020304" pitchFamily="18" charset="0"/>
                <a:cs typeface="Times New Roman" panose="02020603050405020304" pitchFamily="18" charset="0"/>
              </a:rPr>
              <a:t>f</a:t>
            </a:r>
            <a:r>
              <a:rPr lang="en-US" altLang="en-US" sz="2200" dirty="0" smtClean="0">
                <a:solidFill>
                  <a:schemeClr val="bg1"/>
                </a:solidFill>
                <a:latin typeface="Times New Roman" panose="02020603050405020304" pitchFamily="18" charset="0"/>
                <a:cs typeface="Times New Roman" panose="02020603050405020304" pitchFamily="18" charset="0"/>
              </a:rPr>
              <a:t>, and </a:t>
            </a:r>
            <a:r>
              <a:rPr lang="el-GR" altLang="en-US" sz="2200" dirty="0" smtClean="0">
                <a:solidFill>
                  <a:schemeClr val="bg1"/>
                </a:solidFill>
                <a:latin typeface="Times New Roman" panose="02020603050405020304" pitchFamily="18" charset="0"/>
                <a:cs typeface="Times New Roman" panose="02020603050405020304" pitchFamily="18" charset="0"/>
              </a:rPr>
              <a:t>Δ</a:t>
            </a:r>
            <a:r>
              <a:rPr lang="en-US" altLang="en-US" sz="2200" dirty="0" smtClean="0">
                <a:solidFill>
                  <a:schemeClr val="bg1"/>
                </a:solidFill>
                <a:latin typeface="Times New Roman" panose="02020603050405020304" pitchFamily="18" charset="0"/>
                <a:cs typeface="Times New Roman" panose="02020603050405020304" pitchFamily="18" charset="0"/>
              </a:rPr>
              <a:t>v</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pic>
        <p:nvPicPr>
          <p:cNvPr id="88066" name="Picture 2" descr="http://research.physics.illinois.edu/per/IE/phys111/ie/01/IE_v_vs_t/pic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512" y="1189037"/>
            <a:ext cx="5867400" cy="477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696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How fast are we changing?</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8186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How fast is this curve changing?</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1" y="6907565"/>
            <a:ext cx="10080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s _ _ _ _ = r_ _ _ / r _ _</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pic>
        <p:nvPicPr>
          <p:cNvPr id="6" name="Picture 2" descr="http://research.physics.illinois.edu/per/IE/phys111/ie/01/IE_v_vs_t/pic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512" y="1189037"/>
            <a:ext cx="5867400" cy="477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69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Acceleration</a:t>
            </a:r>
            <a:endParaRPr lang="en-US" altLang="en-US" sz="42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8064" y="3398837"/>
            <a:ext cx="10080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7200" dirty="0" smtClean="0">
                <a:latin typeface="Times New Roman" panose="02020603050405020304" pitchFamily="18" charset="0"/>
                <a:cs typeface="Times New Roman" panose="02020603050405020304" pitchFamily="18" charset="0"/>
              </a:rPr>
              <a:t>a</a:t>
            </a:r>
            <a:endParaRPr lang="en-US" altLang="en-US"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Acceleration</a:t>
            </a:r>
            <a:endParaRPr lang="en-US" altLang="en-US" sz="4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519656" y="2789237"/>
                <a:ext cx="3074495" cy="20814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𝑎</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ea typeface="Cambria Math" panose="02040503050406030204" pitchFamily="18" charset="0"/>
                            </a:rPr>
                            <m:t>∆</m:t>
                          </m:r>
                          <m:r>
                            <a:rPr lang="en-US" sz="7200" b="0" i="1" smtClean="0">
                              <a:latin typeface="Cambria Math" panose="02040503050406030204" pitchFamily="18" charset="0"/>
                              <a:ea typeface="Cambria Math" panose="02040503050406030204" pitchFamily="18" charset="0"/>
                            </a:rPr>
                            <m:t>𝑣</m:t>
                          </m:r>
                        </m:num>
                        <m:den>
                          <m:r>
                            <a:rPr lang="en-US" sz="7200" b="0" i="1" smtClean="0">
                              <a:latin typeface="Cambria Math" panose="02040503050406030204" pitchFamily="18" charset="0"/>
                              <a:ea typeface="Cambria Math" panose="02040503050406030204" pitchFamily="18" charset="0"/>
                            </a:rPr>
                            <m:t>∆</m:t>
                          </m:r>
                          <m:r>
                            <a:rPr lang="en-US" sz="7200" b="0" i="1" smtClean="0">
                              <a:latin typeface="Cambria Math" panose="02040503050406030204" pitchFamily="18" charset="0"/>
                              <a:ea typeface="Cambria Math" panose="02040503050406030204" pitchFamily="18" charset="0"/>
                            </a:rPr>
                            <m:t>𝑡</m:t>
                          </m:r>
                        </m:den>
                      </m:f>
                    </m:oMath>
                  </m:oMathPara>
                </a14:m>
                <a:endParaRPr lang="en-US" sz="7200" dirty="0"/>
              </a:p>
            </p:txBody>
          </p:sp>
        </mc:Choice>
        <mc:Fallback xmlns="">
          <p:sp>
            <p:nvSpPr>
              <p:cNvPr id="5" name="TextBox 4"/>
              <p:cNvSpPr txBox="1">
                <a:spLocks noRot="1" noChangeAspect="1" noMove="1" noResize="1" noEditPoints="1" noAdjustHandles="1" noChangeArrowheads="1" noChangeShapeType="1" noTextEdit="1"/>
              </p:cNvSpPr>
              <p:nvPr/>
            </p:nvSpPr>
            <p:spPr>
              <a:xfrm>
                <a:off x="3519656" y="2789237"/>
                <a:ext cx="3074495" cy="2081467"/>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a:spLocks noChangeArrowheads="1"/>
          </p:cNvSpPr>
          <p:nvPr/>
        </p:nvSpPr>
        <p:spPr bwMode="auto">
          <a:xfrm>
            <a:off x="8063" y="61420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#average</a:t>
            </a:r>
            <a:endParaRPr lang="en-US" altLang="en-US" sz="4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58193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In general,</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1951037"/>
            <a:ext cx="10080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800" dirty="0" smtClean="0">
                <a:latin typeface="Times New Roman" panose="02020603050405020304" pitchFamily="18" charset="0"/>
                <a:cs typeface="Times New Roman" panose="02020603050405020304" pitchFamily="18" charset="0"/>
              </a:rPr>
              <a:t>V</a:t>
            </a:r>
            <a:endParaRPr lang="en-US" altLang="en-US" sz="4800" dirty="0">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1" y="3491279"/>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Is a function of…</a:t>
            </a:r>
            <a:endParaRPr lang="en-US" altLang="en-US" sz="3600" dirty="0">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2" y="4846636"/>
            <a:ext cx="100806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smtClean="0">
                <a:latin typeface="Times New Roman" panose="02020603050405020304" pitchFamily="18" charset="0"/>
                <a:cs typeface="Times New Roman" panose="02020603050405020304" pitchFamily="18" charset="0"/>
              </a:rPr>
              <a:t>Time</a:t>
            </a:r>
            <a:endParaRPr lang="en-US" altLang="en-US" sz="3200" dirty="0">
              <a:latin typeface="Times New Roman" panose="02020603050405020304" pitchFamily="18" charset="0"/>
              <a:cs typeface="Times New Roman" panose="02020603050405020304" pitchFamily="18" charset="0"/>
            </a:endParaRPr>
          </a:p>
        </p:txBody>
      </p:sp>
      <p:sp>
        <p:nvSpPr>
          <p:cNvPr id="8" name="TextBox 7"/>
          <p:cNvSpPr txBox="1">
            <a:spLocks noChangeArrowheads="1"/>
          </p:cNvSpPr>
          <p:nvPr/>
        </p:nvSpPr>
        <p:spPr bwMode="auto">
          <a:xfrm>
            <a:off x="0" y="6191883"/>
            <a:ext cx="10080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800" dirty="0" smtClean="0">
                <a:latin typeface="Times New Roman" panose="02020603050405020304" pitchFamily="18" charset="0"/>
                <a:cs typeface="Times New Roman" panose="02020603050405020304" pitchFamily="18" charset="0"/>
              </a:rPr>
              <a:t>V(t)</a:t>
            </a:r>
            <a:endParaRPr lang="en-US" alt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302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Acceleration for grown-ups</a:t>
            </a:r>
            <a:endParaRPr lang="en-US" altLang="en-US" sz="4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3519656" y="2789237"/>
                <a:ext cx="3060068" cy="21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𝑎</m:t>
                      </m:r>
                      <m:r>
                        <a:rPr lang="en-US" sz="7200" b="0" i="1" smtClean="0">
                          <a:latin typeface="Cambria Math" panose="02040503050406030204" pitchFamily="18" charset="0"/>
                        </a:rPr>
                        <m:t>=</m:t>
                      </m:r>
                      <m:f>
                        <m:fPr>
                          <m:ctrlPr>
                            <a:rPr lang="en-US" sz="7200" b="0" i="1" smtClean="0">
                              <a:latin typeface="Cambria Math" panose="02040503050406030204" pitchFamily="18" charset="0"/>
                            </a:rPr>
                          </m:ctrlPr>
                        </m:fPr>
                        <m:num>
                          <m:r>
                            <a:rPr lang="en-US" sz="7200" b="0" i="1" smtClean="0">
                              <a:latin typeface="Cambria Math" panose="02040503050406030204" pitchFamily="18" charset="0"/>
                            </a:rPr>
                            <m:t>𝑑𝑣</m:t>
                          </m:r>
                        </m:num>
                        <m:den>
                          <m:r>
                            <a:rPr lang="en-US" sz="7200" b="0" i="1" smtClean="0">
                              <a:latin typeface="Cambria Math" panose="02040503050406030204" pitchFamily="18" charset="0"/>
                              <a:ea typeface="Cambria Math" panose="02040503050406030204" pitchFamily="18" charset="0"/>
                            </a:rPr>
                            <m:t>𝑑</m:t>
                          </m:r>
                          <m:r>
                            <a:rPr lang="en-US" sz="7200" b="0" i="1" smtClean="0">
                              <a:latin typeface="Cambria Math" panose="02040503050406030204" pitchFamily="18" charset="0"/>
                              <a:ea typeface="Cambria Math" panose="02040503050406030204" pitchFamily="18" charset="0"/>
                            </a:rPr>
                            <m:t>𝑡</m:t>
                          </m:r>
                        </m:den>
                      </m:f>
                    </m:oMath>
                  </m:oMathPara>
                </a14:m>
                <a:endParaRPr lang="en-US" sz="7200" dirty="0"/>
              </a:p>
            </p:txBody>
          </p:sp>
        </mc:Choice>
        <mc:Fallback>
          <p:sp>
            <p:nvSpPr>
              <p:cNvPr id="5" name="TextBox 4"/>
              <p:cNvSpPr txBox="1">
                <a:spLocks noRot="1" noChangeAspect="1" noMove="1" noResize="1" noEditPoints="1" noAdjustHandles="1" noChangeArrowheads="1" noChangeShapeType="1" noTextEdit="1"/>
              </p:cNvSpPr>
              <p:nvPr/>
            </p:nvSpPr>
            <p:spPr>
              <a:xfrm>
                <a:off x="3519656" y="2789237"/>
                <a:ext cx="3060068" cy="2103589"/>
              </a:xfrm>
              <a:prstGeom prst="rect">
                <a:avLst/>
              </a:prstGeom>
              <a:blipFill>
                <a:blip r:embed="rId2"/>
                <a:stretch>
                  <a:fillRect/>
                </a:stretch>
              </a:blipFill>
            </p:spPr>
            <p:txBody>
              <a:bodyPr/>
              <a:lstStyle/>
              <a:p>
                <a:r>
                  <a:rPr lang="en-US">
                    <a:noFill/>
                  </a:rPr>
                  <a:t> </a:t>
                </a:r>
              </a:p>
            </p:txBody>
          </p:sp>
        </mc:Fallback>
      </mc:AlternateContent>
      <p:sp>
        <p:nvSpPr>
          <p:cNvPr id="6" name="TextBox 5"/>
          <p:cNvSpPr txBox="1">
            <a:spLocks noChangeArrowheads="1"/>
          </p:cNvSpPr>
          <p:nvPr/>
        </p:nvSpPr>
        <p:spPr bwMode="auto">
          <a:xfrm>
            <a:off x="8063" y="6142037"/>
            <a:ext cx="100806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#instantaneous</a:t>
            </a:r>
            <a:endParaRPr lang="en-US" altLang="en-US" sz="4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821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9" y="1366777"/>
            <a:ext cx="10079567" cy="567207"/>
          </a:xfrm>
          <a:prstGeom prst="rect">
            <a:avLst/>
          </a:prstGeom>
          <a:noFill/>
        </p:spPr>
        <p:txBody>
          <a:bodyPr wrap="square" rtlCol="0">
            <a:spAutoFit/>
          </a:bodyPr>
          <a:lstStyle/>
          <a:p>
            <a:r>
              <a:rPr lang="en-US" sz="3086" dirty="0">
                <a:latin typeface="Times New Roman" panose="02020603050405020304" pitchFamily="18" charset="0"/>
                <a:cs typeface="Times New Roman" panose="02020603050405020304" pitchFamily="18" charset="0"/>
              </a:rPr>
              <a:t>Question:</a:t>
            </a:r>
          </a:p>
        </p:txBody>
      </p:sp>
      <p:sp>
        <p:nvSpPr>
          <p:cNvPr id="3" name="TextBox 2"/>
          <p:cNvSpPr txBox="1"/>
          <p:nvPr/>
        </p:nvSpPr>
        <p:spPr>
          <a:xfrm>
            <a:off x="529" y="3441162"/>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What do we mean when we say something is relative?</a:t>
            </a:r>
          </a:p>
        </p:txBody>
      </p:sp>
    </p:spTree>
    <p:extLst>
      <p:ext uri="{BB962C8B-B14F-4D97-AF65-F5344CB8AC3E}">
        <p14:creationId xmlns:p14="http://schemas.microsoft.com/office/powerpoint/2010/main" val="13093738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8064" y="3508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Find the acceleration</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pic>
        <p:nvPicPr>
          <p:cNvPr id="91138" name="Picture 2" descr="http://sfp-physics.wikispaces.com/file/view/velocity_vs_time_graph.jpg/267193126/velocity_vs_time_grap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898" y="1874837"/>
            <a:ext cx="5388955" cy="43785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8064" y="6751637"/>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solidFill>
                  <a:schemeClr val="bg1"/>
                </a:solidFill>
                <a:latin typeface="Times New Roman" panose="02020603050405020304" pitchFamily="18" charset="0"/>
                <a:cs typeface="Times New Roman" panose="02020603050405020304" pitchFamily="18" charset="0"/>
              </a:rPr>
              <a:t>Find the displacement</a:t>
            </a:r>
            <a:endParaRPr lang="en-US" altLang="en-US"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6512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8064" y="350837"/>
            <a:ext cx="1008062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200" dirty="0" smtClean="0">
                <a:latin typeface="Times New Roman" panose="02020603050405020304" pitchFamily="18" charset="0"/>
                <a:cs typeface="Times New Roman" panose="02020603050405020304" pitchFamily="18" charset="0"/>
              </a:rPr>
              <a:t>Acceleration is a </a:t>
            </a:r>
            <a:r>
              <a:rPr lang="en-US" altLang="en-US" sz="4200" dirty="0" smtClean="0">
                <a:latin typeface="Times New Roman" panose="02020603050405020304" pitchFamily="18" charset="0"/>
                <a:cs typeface="Times New Roman" panose="02020603050405020304" pitchFamily="18" charset="0"/>
              </a:rPr>
              <a:t>vector</a:t>
            </a:r>
          </a:p>
          <a:p>
            <a:pPr algn="ctr" eaLnBrk="1" hangingPunct="1"/>
            <a:r>
              <a:rPr lang="en-US" altLang="en-US" dirty="0" smtClean="0">
                <a:latin typeface="Times New Roman" panose="02020603050405020304" pitchFamily="18" charset="0"/>
                <a:cs typeface="Times New Roman" panose="02020603050405020304" pitchFamily="18" charset="0"/>
              </a:rPr>
              <a:t>(assume all balls are moving to the right)</a:t>
            </a:r>
            <a:endParaRPr lang="en-US" altLang="en-US" dirty="0">
              <a:latin typeface="Times New Roman" panose="02020603050405020304" pitchFamily="18" charset="0"/>
              <a:cs typeface="Times New Roman" panose="02020603050405020304" pitchFamily="18" charset="0"/>
            </a:endParaRPr>
          </a:p>
        </p:txBody>
      </p:sp>
      <p:sp>
        <p:nvSpPr>
          <p:cNvPr id="5" name="Oval 4"/>
          <p:cNvSpPr/>
          <p:nvPr/>
        </p:nvSpPr>
        <p:spPr>
          <a:xfrm>
            <a:off x="4659312" y="2484437"/>
            <a:ext cx="533400" cy="533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59312" y="3627437"/>
            <a:ext cx="533400" cy="5334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59312" y="4694237"/>
            <a:ext cx="533400" cy="5334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59312" y="5840602"/>
            <a:ext cx="533400" cy="5334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926012" y="2751137"/>
            <a:ext cx="17907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926012" y="3894137"/>
            <a:ext cx="125730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411662" y="4960937"/>
            <a:ext cx="514350"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3897312" y="6107302"/>
            <a:ext cx="1028700" cy="48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8064" y="7082750"/>
            <a:ext cx="100806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200" dirty="0" smtClean="0">
                <a:latin typeface="Times New Roman" panose="02020603050405020304" pitchFamily="18" charset="0"/>
                <a:cs typeface="Times New Roman" panose="02020603050405020304" pitchFamily="18" charset="0"/>
              </a:rPr>
              <a:t>Which balls are speeding up?  Slowing down?</a:t>
            </a: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7595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4270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3246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What if our acceleration is changing?</a:t>
            </a:r>
            <a:endParaRPr lang="en-US" altLang="en-US" sz="3600" dirty="0">
              <a:latin typeface="Times New Roman" panose="02020603050405020304" pitchFamily="18" charset="0"/>
              <a:cs typeface="Times New Roman" panose="02020603050405020304" pitchFamily="18" charset="0"/>
            </a:endParaRPr>
          </a:p>
        </p:txBody>
      </p:sp>
      <p:pic>
        <p:nvPicPr>
          <p:cNvPr id="96258" name="Picture 2" descr="http://gifrific.com/wp-content/uploads/2012/09/sb3hn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2887" y="4389437"/>
            <a:ext cx="451485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00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1112" y="731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It’s called jerk</a:t>
            </a:r>
            <a:endParaRPr lang="en-US" altLang="en-US" sz="3600" dirty="0">
              <a:latin typeface="Times New Roman" panose="02020603050405020304" pitchFamily="18" charset="0"/>
              <a:cs typeface="Times New Roman" panose="02020603050405020304" pitchFamily="18" charset="0"/>
            </a:endParaRPr>
          </a:p>
        </p:txBody>
      </p:sp>
      <p:sp>
        <p:nvSpPr>
          <p:cNvPr id="6" name="TextBox 5"/>
          <p:cNvSpPr txBox="1">
            <a:spLocks noChangeArrowheads="1"/>
          </p:cNvSpPr>
          <p:nvPr/>
        </p:nvSpPr>
        <p:spPr bwMode="auto">
          <a:xfrm>
            <a:off x="-11113" y="24082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We won’t study it in this class</a:t>
            </a:r>
            <a:endParaRPr lang="en-US" altLang="en-US" sz="3600" dirty="0">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14203" y="416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latin typeface="Times New Roman" panose="02020603050405020304" pitchFamily="18" charset="0"/>
                <a:cs typeface="Times New Roman" panose="02020603050405020304" pitchFamily="18" charset="0"/>
              </a:rPr>
              <a:t>But you can call your friends 3</a:t>
            </a:r>
            <a:r>
              <a:rPr lang="en-US" altLang="en-US" sz="3600" baseline="30000" dirty="0" smtClean="0">
                <a:latin typeface="Times New Roman" panose="02020603050405020304" pitchFamily="18" charset="0"/>
                <a:cs typeface="Times New Roman" panose="02020603050405020304" pitchFamily="18" charset="0"/>
              </a:rPr>
              <a:t>rd</a:t>
            </a:r>
            <a:r>
              <a:rPr lang="en-US" altLang="en-US" sz="3600" dirty="0" smtClean="0">
                <a:latin typeface="Times New Roman" panose="02020603050405020304" pitchFamily="18" charset="0"/>
                <a:cs typeface="Times New Roman" panose="02020603050405020304" pitchFamily="18" charset="0"/>
              </a:rPr>
              <a:t> derivatives</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0" y="59134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We are going to assume constant acceleration</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74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Sample problem:</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11112" y="1646237"/>
            <a:ext cx="1008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dirty="0" smtClean="0">
                <a:solidFill>
                  <a:schemeClr val="bg1"/>
                </a:solidFill>
                <a:latin typeface="Times New Roman" panose="02020603050405020304" pitchFamily="18" charset="0"/>
                <a:cs typeface="Times New Roman" panose="02020603050405020304" pitchFamily="18" charset="0"/>
              </a:rPr>
              <a:t>Draw an x-t graph for an object that isn’t moving.</a:t>
            </a:r>
            <a:endParaRPr lang="en-US" alt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538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Sample problem:</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11112" y="1646237"/>
            <a:ext cx="1008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dirty="0" smtClean="0">
                <a:solidFill>
                  <a:schemeClr val="bg1"/>
                </a:solidFill>
                <a:latin typeface="Times New Roman" panose="02020603050405020304" pitchFamily="18" charset="0"/>
                <a:cs typeface="Times New Roman" panose="02020603050405020304" pitchFamily="18" charset="0"/>
              </a:rPr>
              <a:t>Draw an x-t graph for an object moving at a constant velocity.</a:t>
            </a:r>
            <a:endParaRPr lang="en-US" alt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6230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Sample problem:</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11112" y="1646237"/>
            <a:ext cx="1008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dirty="0" smtClean="0">
                <a:solidFill>
                  <a:schemeClr val="bg1"/>
                </a:solidFill>
                <a:latin typeface="Times New Roman" panose="02020603050405020304" pitchFamily="18" charset="0"/>
                <a:cs typeface="Times New Roman" panose="02020603050405020304" pitchFamily="18" charset="0"/>
              </a:rPr>
              <a:t>Draw an x-t graph for an object moving with a constant acceleration.</a:t>
            </a:r>
            <a:endParaRPr lang="en-US" alt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94090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Question:</a:t>
            </a:r>
            <a:endParaRPr lang="en-US" altLang="en-US" sz="3600" dirty="0">
              <a:latin typeface="Times New Roman" panose="02020603050405020304" pitchFamily="18" charset="0"/>
              <a:cs typeface="Times New Roman" panose="02020603050405020304" pitchFamily="18" charset="0"/>
            </a:endParaRPr>
          </a:p>
        </p:txBody>
      </p:sp>
      <p:sp>
        <p:nvSpPr>
          <p:cNvPr id="5" name="TextBox 4"/>
          <p:cNvSpPr txBox="1">
            <a:spLocks noChangeArrowheads="1"/>
          </p:cNvSpPr>
          <p:nvPr/>
        </p:nvSpPr>
        <p:spPr bwMode="auto">
          <a:xfrm>
            <a:off x="11112" y="2408237"/>
            <a:ext cx="100806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How do we put all of this together and do math and stuff with it?</a:t>
            </a:r>
            <a:endParaRPr lang="en-US" alt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70704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dirty="0" smtClean="0">
                <a:latin typeface="Times New Roman" panose="02020603050405020304" pitchFamily="18" charset="0"/>
                <a:cs typeface="Times New Roman" panose="02020603050405020304" pitchFamily="18" charset="0"/>
              </a:rPr>
              <a:t>Try this:</a:t>
            </a:r>
            <a:endParaRPr lang="en-US" alt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0" y="3642361"/>
                <a:ext cx="10080625"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𝑑𝑣</m:t>
                      </m:r>
                      <m:r>
                        <a:rPr lang="en-US" sz="4800" b="0" i="1" smtClean="0">
                          <a:latin typeface="Cambria Math" panose="02040503050406030204" pitchFamily="18" charset="0"/>
                        </a:rPr>
                        <m:t>=</m:t>
                      </m:r>
                      <m:r>
                        <a:rPr lang="en-US" sz="4800" b="0" i="1" smtClean="0">
                          <a:latin typeface="Cambria Math" panose="02040503050406030204" pitchFamily="18" charset="0"/>
                        </a:rPr>
                        <m:t>𝑎𝑑𝑡</m:t>
                      </m:r>
                    </m:oMath>
                  </m:oMathPara>
                </a14:m>
                <a:endParaRPr lang="en-US" sz="4800" dirty="0"/>
              </a:p>
            </p:txBody>
          </p:sp>
        </mc:Choice>
        <mc:Fallback>
          <p:sp>
            <p:nvSpPr>
              <p:cNvPr id="5" name="TextBox 4"/>
              <p:cNvSpPr txBox="1">
                <a:spLocks noRot="1" noChangeAspect="1" noMove="1" noResize="1" noEditPoints="1" noAdjustHandles="1" noChangeArrowheads="1" noChangeShapeType="1" noTextEdit="1"/>
              </p:cNvSpPr>
              <p:nvPr/>
            </p:nvSpPr>
            <p:spPr>
              <a:xfrm>
                <a:off x="0" y="3642361"/>
                <a:ext cx="10080625" cy="830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025418" y="1341437"/>
                <a:ext cx="2042161" cy="1402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𝑎</m:t>
                      </m:r>
                      <m:r>
                        <a:rPr lang="en-US" sz="4800" b="0" i="1" smtClean="0">
                          <a:latin typeface="Cambria Math" panose="02040503050406030204" pitchFamily="18" charset="0"/>
                        </a:rPr>
                        <m:t>=</m:t>
                      </m:r>
                      <m:f>
                        <m:fPr>
                          <m:ctrlPr>
                            <a:rPr lang="en-US" sz="4800" b="0" i="1" smtClean="0">
                              <a:latin typeface="Cambria Math" panose="02040503050406030204" pitchFamily="18" charset="0"/>
                            </a:rPr>
                          </m:ctrlPr>
                        </m:fPr>
                        <m:num>
                          <m:r>
                            <a:rPr lang="en-US" sz="4800" b="0" i="1" smtClean="0">
                              <a:latin typeface="Cambria Math" panose="02040503050406030204" pitchFamily="18" charset="0"/>
                            </a:rPr>
                            <m:t>𝑑𝑣</m:t>
                          </m:r>
                        </m:num>
                        <m:den>
                          <m:r>
                            <a:rPr lang="en-US" sz="4800" b="0" i="1" smtClean="0">
                              <a:latin typeface="Cambria Math" panose="02040503050406030204" pitchFamily="18" charset="0"/>
                              <a:ea typeface="Cambria Math" panose="02040503050406030204" pitchFamily="18" charset="0"/>
                            </a:rPr>
                            <m:t>𝑑</m:t>
                          </m:r>
                          <m:r>
                            <a:rPr lang="en-US" sz="4800" b="0" i="1" smtClean="0">
                              <a:latin typeface="Cambria Math" panose="02040503050406030204" pitchFamily="18" charset="0"/>
                              <a:ea typeface="Cambria Math" panose="02040503050406030204" pitchFamily="18" charset="0"/>
                            </a:rPr>
                            <m:t>𝑡</m:t>
                          </m:r>
                        </m:den>
                      </m:f>
                    </m:oMath>
                  </m:oMathPara>
                </a14:m>
                <a:endParaRPr lang="en-US" sz="4800" dirty="0"/>
              </a:p>
            </p:txBody>
          </p:sp>
        </mc:Choice>
        <mc:Fallback>
          <p:sp>
            <p:nvSpPr>
              <p:cNvPr id="6" name="TextBox 5"/>
              <p:cNvSpPr txBox="1">
                <a:spLocks noRot="1" noChangeAspect="1" noMove="1" noResize="1" noEditPoints="1" noAdjustHandles="1" noChangeArrowheads="1" noChangeShapeType="1" noTextEdit="1"/>
              </p:cNvSpPr>
              <p:nvPr/>
            </p:nvSpPr>
            <p:spPr>
              <a:xfrm>
                <a:off x="4025418" y="1341437"/>
                <a:ext cx="2042161" cy="14024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 y="5303837"/>
                <a:ext cx="10080625" cy="202972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limLoc m:val="undOvr"/>
                          <m:subHide m:val="on"/>
                          <m:supHide m:val="on"/>
                          <m:ctrlPr>
                            <a:rPr lang="en-US" sz="4800" b="0" i="1" smtClean="0">
                              <a:latin typeface="Cambria Math" panose="02040503050406030204" pitchFamily="18" charset="0"/>
                            </a:rPr>
                          </m:ctrlPr>
                        </m:naryPr>
                        <m:sub/>
                        <m:sup/>
                        <m:e>
                          <m:r>
                            <a:rPr lang="en-US" sz="4800" b="0" i="1" smtClean="0">
                              <a:latin typeface="Cambria Math" panose="02040503050406030204" pitchFamily="18" charset="0"/>
                            </a:rPr>
                            <m:t>𝑑𝑣</m:t>
                          </m:r>
                        </m:e>
                      </m:nary>
                      <m:r>
                        <a:rPr lang="en-US" sz="4800" b="0" i="1" smtClean="0">
                          <a:latin typeface="Cambria Math" panose="02040503050406030204" pitchFamily="18" charset="0"/>
                        </a:rPr>
                        <m:t>=</m:t>
                      </m:r>
                      <m:nary>
                        <m:naryPr>
                          <m:limLoc m:val="undOvr"/>
                          <m:subHide m:val="on"/>
                          <m:supHide m:val="on"/>
                          <m:ctrlPr>
                            <a:rPr lang="en-US" sz="4800" b="0" i="1" smtClean="0">
                              <a:latin typeface="Cambria Math" panose="02040503050406030204" pitchFamily="18" charset="0"/>
                            </a:rPr>
                          </m:ctrlPr>
                        </m:naryPr>
                        <m:sub/>
                        <m:sup/>
                        <m:e>
                          <m:r>
                            <a:rPr lang="en-US" sz="4800" b="0" i="1" smtClean="0">
                              <a:latin typeface="Cambria Math" panose="02040503050406030204" pitchFamily="18" charset="0"/>
                            </a:rPr>
                            <m:t>𝑎𝑑𝑡</m:t>
                          </m:r>
                        </m:e>
                      </m:nary>
                    </m:oMath>
                  </m:oMathPara>
                </a14:m>
                <a:endParaRPr lang="en-US" sz="4800" dirty="0"/>
              </a:p>
            </p:txBody>
          </p:sp>
        </mc:Choice>
        <mc:Fallback>
          <p:sp>
            <p:nvSpPr>
              <p:cNvPr id="7" name="TextBox 6"/>
              <p:cNvSpPr txBox="1">
                <a:spLocks noRot="1" noChangeAspect="1" noMove="1" noResize="1" noEditPoints="1" noAdjustHandles="1" noChangeArrowheads="1" noChangeShapeType="1" noTextEdit="1"/>
              </p:cNvSpPr>
              <p:nvPr/>
            </p:nvSpPr>
            <p:spPr>
              <a:xfrm>
                <a:off x="-1" y="5303837"/>
                <a:ext cx="10080625" cy="202972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837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then a miracle occ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24" y="1417637"/>
            <a:ext cx="4143375" cy="47244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0" y="350837"/>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After some Algebra…</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a:spLocks noChangeArrowheads="1"/>
          </p:cNvSpPr>
          <p:nvPr/>
        </p:nvSpPr>
        <p:spPr bwMode="auto">
          <a:xfrm>
            <a:off x="0" y="6562726"/>
            <a:ext cx="100806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smtClean="0">
                <a:solidFill>
                  <a:schemeClr val="bg1"/>
                </a:solidFill>
                <a:latin typeface="Times New Roman" panose="02020603050405020304" pitchFamily="18" charset="0"/>
                <a:cs typeface="Times New Roman" panose="02020603050405020304" pitchFamily="18" charset="0"/>
              </a:rPr>
              <a:t>We arrive at…</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091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0" y="6003491"/>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How fast are you moving right now?</a:t>
            </a:r>
          </a:p>
        </p:txBody>
      </p:sp>
      <p:pic>
        <p:nvPicPr>
          <p:cNvPr id="1026" name="Picture 2" descr="Image result for trash can class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377" y="2381459"/>
            <a:ext cx="2710928" cy="271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1470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5738" y="2093913"/>
            <a:ext cx="7315200" cy="420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itle 2"/>
          <p:cNvSpPr>
            <a:spLocks noGrp="1"/>
          </p:cNvSpPr>
          <p:nvPr>
            <p:ph type="title" idx="4294967295"/>
          </p:nvPr>
        </p:nvSpPr>
        <p:spPr>
          <a:xfrm>
            <a:off x="0" y="12509"/>
            <a:ext cx="10080625" cy="1262062"/>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219571676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386" name="Title 1"/>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FAQ</a:t>
            </a:r>
          </a:p>
        </p:txBody>
      </p:sp>
      <p:sp>
        <p:nvSpPr>
          <p:cNvPr id="16387" name="Text Placeholder 3"/>
          <p:cNvSpPr>
            <a:spLocks noGrp="1"/>
          </p:cNvSpPr>
          <p:nvPr>
            <p:ph type="body" idx="4294967295"/>
          </p:nvPr>
        </p:nvSpPr>
        <p:spPr>
          <a:xfrm>
            <a:off x="468313" y="1930400"/>
            <a:ext cx="9612312" cy="2840038"/>
          </a:xfrm>
        </p:spPr>
        <p:txBody>
          <a:bodyPr/>
          <a:lstStyle/>
          <a:p>
            <a:pPr marL="431800" indent="-323850">
              <a:spcBef>
                <a:spcPct val="0"/>
              </a:spcBef>
              <a:spcAft>
                <a:spcPts val="1413"/>
              </a:spcAft>
              <a:buSzPct val="45000"/>
              <a:buFont typeface="StarSymbol"/>
              <a:buNone/>
            </a:pPr>
            <a:r>
              <a:rPr lang="en-US" altLang="en-US" sz="3200" dirty="0" smtClean="0">
                <a:solidFill>
                  <a:schemeClr val="bg1"/>
                </a:solidFill>
                <a:latin typeface="Arial" panose="020B0604020202020204" pitchFamily="34" charset="0"/>
                <a:ea typeface="Microsoft YaHei" panose="020B0503020204020204" pitchFamily="34" charset="-122"/>
                <a:cs typeface="Mangal" panose="02040503050203030202" pitchFamily="18" charset="0"/>
              </a:rPr>
              <a:t>Question #1:</a:t>
            </a:r>
          </a:p>
          <a:p>
            <a:pPr marL="431800" indent="-323850">
              <a:spcBef>
                <a:spcPct val="0"/>
              </a:spcBef>
              <a:spcAft>
                <a:spcPts val="1413"/>
              </a:spcAft>
              <a:buSzPct val="45000"/>
              <a:buFont typeface="StarSymbol"/>
              <a:buNone/>
            </a:pPr>
            <a:endParaRPr lang="en-US" altLang="en-US" sz="3200" dirty="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3200" dirty="0" smtClean="0">
                <a:solidFill>
                  <a:schemeClr val="bg1"/>
                </a:solidFill>
                <a:latin typeface="Arial" panose="020B0604020202020204" pitchFamily="34" charset="0"/>
                <a:ea typeface="Microsoft YaHei" panose="020B0503020204020204" pitchFamily="34" charset="-122"/>
                <a:cs typeface="Mangal" panose="02040503050203030202" pitchFamily="18" charset="0"/>
              </a:rPr>
              <a:t>What are they used for?</a:t>
            </a:r>
          </a:p>
          <a:p>
            <a:pPr marL="431800" indent="-323850">
              <a:spcBef>
                <a:spcPct val="0"/>
              </a:spcBef>
              <a:spcAft>
                <a:spcPts val="1413"/>
              </a:spcAft>
              <a:buSzPct val="45000"/>
              <a:buFont typeface="StarSymbol"/>
              <a:buNone/>
            </a:pPr>
            <a:endParaRPr lang="en-US" altLang="en-US" sz="3200" dirty="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3200" dirty="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p:txBody>
      </p:sp>
      <p:pic>
        <p:nvPicPr>
          <p:cNvPr id="16388" name="Picture 2"/>
          <p:cNvPicPr>
            <a:picLocks noChangeAspect="1"/>
          </p:cNvPicPr>
          <p:nvPr/>
        </p:nvPicPr>
        <p:blipFill>
          <a:blip r:embed="rId3">
            <a:extLst>
              <a:ext uri="{28A0092B-C50C-407E-A947-70E740481C1C}">
                <a14:useLocalDpi xmlns:a14="http://schemas.microsoft.com/office/drawing/2010/main" val="0"/>
              </a:ext>
            </a:extLst>
          </a:blip>
          <a:srcRect r="11690"/>
          <a:stretch>
            <a:fillRect/>
          </a:stretch>
        </p:blipFill>
        <p:spPr bwMode="auto">
          <a:xfrm>
            <a:off x="7407275" y="3200400"/>
            <a:ext cx="242252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457200" y="4902200"/>
            <a:ext cx="9612313"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lstStyle>
            <a:lvl1pPr marL="431800" indent="-323850" defTabSz="1006475" eaLnBrk="0" hangingPunct="0">
              <a:defRPr>
                <a:solidFill>
                  <a:schemeClr val="tx1"/>
                </a:solidFill>
                <a:latin typeface="Arial" panose="020B0604020202020204" pitchFamily="34" charset="0"/>
                <a:cs typeface="Arial" panose="020B0604020202020204" pitchFamily="34" charset="0"/>
              </a:defRPr>
            </a:lvl1pPr>
            <a:lvl2pPr marL="742950" indent="-285750" defTabSz="1006475" eaLnBrk="0" hangingPunct="0">
              <a:defRPr>
                <a:solidFill>
                  <a:schemeClr val="tx1"/>
                </a:solidFill>
                <a:latin typeface="Arial" panose="020B0604020202020204" pitchFamily="34" charset="0"/>
                <a:cs typeface="Arial" panose="020B0604020202020204" pitchFamily="34" charset="0"/>
              </a:defRPr>
            </a:lvl2pPr>
            <a:lvl3pPr marL="1143000" indent="-228600" defTabSz="1006475" eaLnBrk="0" hangingPunct="0">
              <a:defRPr>
                <a:solidFill>
                  <a:schemeClr val="tx1"/>
                </a:solidFill>
                <a:latin typeface="Arial" panose="020B0604020202020204" pitchFamily="34" charset="0"/>
                <a:cs typeface="Arial" panose="020B0604020202020204" pitchFamily="34" charset="0"/>
              </a:defRPr>
            </a:lvl3pPr>
            <a:lvl4pPr marL="1600200" indent="-228600" defTabSz="1006475" eaLnBrk="0" hangingPunct="0">
              <a:defRPr>
                <a:solidFill>
                  <a:schemeClr val="tx1"/>
                </a:solidFill>
                <a:latin typeface="Arial" panose="020B0604020202020204" pitchFamily="34" charset="0"/>
                <a:cs typeface="Arial" panose="020B0604020202020204" pitchFamily="34" charset="0"/>
              </a:defRPr>
            </a:lvl4pPr>
            <a:lvl5pPr marL="2057400" indent="-228600" defTabSz="1006475" eaLnBrk="0" hangingPunct="0">
              <a:defRPr>
                <a:solidFill>
                  <a:schemeClr val="tx1"/>
                </a:solidFill>
                <a:latin typeface="Arial" panose="020B0604020202020204" pitchFamily="34" charset="0"/>
                <a:cs typeface="Arial" panose="020B0604020202020204" pitchFamily="34" charset="0"/>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Answer #1:</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To solve for the </a:t>
            </a:r>
            <a:r>
              <a:rPr lang="en-US" altLang="en-US" sz="3200" dirty="0" smtClean="0">
                <a:solidFill>
                  <a:schemeClr val="bg1"/>
                </a:solidFill>
                <a:ea typeface="Microsoft YaHei" panose="020B0503020204020204" pitchFamily="34" charset="-122"/>
                <a:cs typeface="Mangal" panose="02040503050203030202" pitchFamily="18" charset="0"/>
              </a:rPr>
              <a:t>1D motion </a:t>
            </a:r>
            <a:r>
              <a:rPr lang="en-US" altLang="en-US" sz="3200" dirty="0">
                <a:solidFill>
                  <a:schemeClr val="bg1"/>
                </a:solidFill>
                <a:ea typeface="Microsoft YaHei" panose="020B0503020204020204" pitchFamily="34" charset="-122"/>
                <a:cs typeface="Mangal" panose="02040503050203030202" pitchFamily="18" charset="0"/>
              </a:rPr>
              <a:t>of objects.</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953276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410" name="Title 1"/>
          <p:cNvSpPr>
            <a:spLocks noGrp="1"/>
          </p:cNvSpPr>
          <p:nvPr>
            <p:ph type="title" idx="4294967295"/>
          </p:nvPr>
        </p:nvSpPr>
        <p:spPr>
          <a:xfrm>
            <a:off x="0" y="301625"/>
            <a:ext cx="10080625" cy="1262063"/>
          </a:xfrm>
        </p:spPr>
        <p:txBody>
          <a:bodyPr/>
          <a:lstStyle/>
          <a:p>
            <a:pPr>
              <a:buSzPct val="45000"/>
              <a:buFont typeface="StarSymbol"/>
              <a:buNone/>
            </a:pPr>
            <a:r>
              <a:rPr lang="en-US" altLang="en-US" smtClean="0">
                <a:solidFill>
                  <a:schemeClr val="bg1"/>
                </a:solidFill>
              </a:rPr>
              <a:t>Kinematic FAQ</a:t>
            </a:r>
          </a:p>
        </p:txBody>
      </p:sp>
      <p:sp>
        <p:nvSpPr>
          <p:cNvPr id="17411" name="Text Placeholder 3"/>
          <p:cNvSpPr>
            <a:spLocks noGrp="1"/>
          </p:cNvSpPr>
          <p:nvPr>
            <p:ph type="body" idx="4294967295"/>
          </p:nvPr>
        </p:nvSpPr>
        <p:spPr>
          <a:xfrm>
            <a:off x="468313" y="1930400"/>
            <a:ext cx="9612312" cy="4989513"/>
          </a:xfrm>
        </p:spPr>
        <p:txBody>
          <a:bodyPr/>
          <a:lstStyle/>
          <a:p>
            <a:pPr marL="431800" indent="-323850">
              <a:spcBef>
                <a:spcPct val="0"/>
              </a:spcBef>
              <a:spcAft>
                <a:spcPts val="1413"/>
              </a:spcAft>
              <a:buSzPct val="45000"/>
              <a:buFont typeface="StarSymbol"/>
              <a:buNone/>
            </a:pPr>
            <a:r>
              <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rPr>
              <a:t>Question #2:</a:t>
            </a: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rPr>
              <a:t>Why are there 4 of them?</a:t>
            </a: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p:txBody>
      </p:sp>
      <p:pic>
        <p:nvPicPr>
          <p:cNvPr id="17412" name="Picture 2"/>
          <p:cNvPicPr>
            <a:picLocks noChangeAspect="1"/>
          </p:cNvPicPr>
          <p:nvPr/>
        </p:nvPicPr>
        <p:blipFill>
          <a:blip r:embed="rId3">
            <a:extLst>
              <a:ext uri="{28A0092B-C50C-407E-A947-70E740481C1C}">
                <a14:useLocalDpi xmlns:a14="http://schemas.microsoft.com/office/drawing/2010/main" val="0"/>
              </a:ext>
            </a:extLst>
          </a:blip>
          <a:srcRect r="11690"/>
          <a:stretch>
            <a:fillRect/>
          </a:stretch>
        </p:blipFill>
        <p:spPr bwMode="auto">
          <a:xfrm>
            <a:off x="7407275" y="3200400"/>
            <a:ext cx="242252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457200" y="4902200"/>
            <a:ext cx="9612313"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lstStyle>
            <a:lvl1pPr marL="431800" indent="-323850" defTabSz="1006475" eaLnBrk="0" hangingPunct="0">
              <a:defRPr>
                <a:solidFill>
                  <a:schemeClr val="tx1"/>
                </a:solidFill>
                <a:latin typeface="Arial" panose="020B0604020202020204" pitchFamily="34" charset="0"/>
                <a:cs typeface="Arial" panose="020B0604020202020204" pitchFamily="34" charset="0"/>
              </a:defRPr>
            </a:lvl1pPr>
            <a:lvl2pPr marL="742950" indent="-285750" defTabSz="1006475" eaLnBrk="0" hangingPunct="0">
              <a:defRPr>
                <a:solidFill>
                  <a:schemeClr val="tx1"/>
                </a:solidFill>
                <a:latin typeface="Arial" panose="020B0604020202020204" pitchFamily="34" charset="0"/>
                <a:cs typeface="Arial" panose="020B0604020202020204" pitchFamily="34" charset="0"/>
              </a:defRPr>
            </a:lvl2pPr>
            <a:lvl3pPr marL="1143000" indent="-228600" defTabSz="1006475" eaLnBrk="0" hangingPunct="0">
              <a:defRPr>
                <a:solidFill>
                  <a:schemeClr val="tx1"/>
                </a:solidFill>
                <a:latin typeface="Arial" panose="020B0604020202020204" pitchFamily="34" charset="0"/>
                <a:cs typeface="Arial" panose="020B0604020202020204" pitchFamily="34" charset="0"/>
              </a:defRPr>
            </a:lvl3pPr>
            <a:lvl4pPr marL="1600200" indent="-228600" defTabSz="1006475" eaLnBrk="0" hangingPunct="0">
              <a:defRPr>
                <a:solidFill>
                  <a:schemeClr val="tx1"/>
                </a:solidFill>
                <a:latin typeface="Arial" panose="020B0604020202020204" pitchFamily="34" charset="0"/>
                <a:cs typeface="Arial" panose="020B0604020202020204" pitchFamily="34" charset="0"/>
              </a:defRPr>
            </a:lvl4pPr>
            <a:lvl5pPr marL="2057400" indent="-228600" defTabSz="1006475" eaLnBrk="0" hangingPunct="0">
              <a:defRPr>
                <a:solidFill>
                  <a:schemeClr val="tx1"/>
                </a:solidFill>
                <a:latin typeface="Arial" panose="020B0604020202020204" pitchFamily="34" charset="0"/>
                <a:cs typeface="Arial" panose="020B0604020202020204" pitchFamily="34" charset="0"/>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Answer #2:</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We have 4 variables.</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1942099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Title 1"/>
          <p:cNvSpPr>
            <a:spLocks noGrp="1"/>
          </p:cNvSpPr>
          <p:nvPr>
            <p:ph type="title" idx="4294967295"/>
          </p:nvPr>
        </p:nvSpPr>
        <p:spPr>
          <a:xfrm>
            <a:off x="0" y="301625"/>
            <a:ext cx="10080625" cy="1262063"/>
          </a:xfrm>
        </p:spPr>
        <p:txBody>
          <a:bodyPr/>
          <a:lstStyle/>
          <a:p>
            <a:pPr>
              <a:buSzPct val="45000"/>
              <a:buFont typeface="StarSymbol"/>
              <a:buNone/>
            </a:pPr>
            <a:r>
              <a:rPr lang="en-US" altLang="en-US" smtClean="0">
                <a:solidFill>
                  <a:schemeClr val="bg1"/>
                </a:solidFill>
              </a:rPr>
              <a:t>Kinematic FAQ</a:t>
            </a:r>
          </a:p>
        </p:txBody>
      </p:sp>
      <p:sp>
        <p:nvSpPr>
          <p:cNvPr id="18435" name="Text Placeholder 3"/>
          <p:cNvSpPr>
            <a:spLocks noGrp="1"/>
          </p:cNvSpPr>
          <p:nvPr>
            <p:ph type="body" idx="4294967295"/>
          </p:nvPr>
        </p:nvSpPr>
        <p:spPr>
          <a:xfrm>
            <a:off x="468313" y="1930400"/>
            <a:ext cx="9612312" cy="4989513"/>
          </a:xfrm>
        </p:spPr>
        <p:txBody>
          <a:bodyPr/>
          <a:lstStyle/>
          <a:p>
            <a:pPr marL="431800" indent="-323850">
              <a:spcBef>
                <a:spcPct val="0"/>
              </a:spcBef>
              <a:spcAft>
                <a:spcPts val="1413"/>
              </a:spcAft>
              <a:buSzPct val="45000"/>
              <a:buFont typeface="StarSymbol"/>
              <a:buNone/>
            </a:pPr>
            <a:r>
              <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rPr>
              <a:t>Question #3:</a:t>
            </a: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rPr>
              <a:t>How do I know which one to use?</a:t>
            </a: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3200" smtClean="0">
              <a:solidFill>
                <a:schemeClr val="bg1"/>
              </a:solidFill>
              <a:latin typeface="Arial" panose="020B0604020202020204" pitchFamily="34" charset="0"/>
              <a:ea typeface="Microsoft YaHei" panose="020B0503020204020204" pitchFamily="34" charset="-122"/>
              <a:cs typeface="Mangal" panose="02040503050203030202" pitchFamily="18" charset="0"/>
            </a:endParaRPr>
          </a:p>
        </p:txBody>
      </p:sp>
      <p:pic>
        <p:nvPicPr>
          <p:cNvPr id="18436" name="Picture 2"/>
          <p:cNvPicPr>
            <a:picLocks noChangeAspect="1"/>
          </p:cNvPicPr>
          <p:nvPr/>
        </p:nvPicPr>
        <p:blipFill>
          <a:blip r:embed="rId3">
            <a:extLst>
              <a:ext uri="{28A0092B-C50C-407E-A947-70E740481C1C}">
                <a14:useLocalDpi xmlns:a14="http://schemas.microsoft.com/office/drawing/2010/main" val="0"/>
              </a:ext>
            </a:extLst>
          </a:blip>
          <a:srcRect r="11690"/>
          <a:stretch>
            <a:fillRect/>
          </a:stretch>
        </p:blipFill>
        <p:spPr bwMode="auto">
          <a:xfrm>
            <a:off x="7407275" y="3200400"/>
            <a:ext cx="242252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txBox="1">
            <a:spLocks/>
          </p:cNvSpPr>
          <p:nvPr/>
        </p:nvSpPr>
        <p:spPr bwMode="auto">
          <a:xfrm>
            <a:off x="457200" y="4902200"/>
            <a:ext cx="9612313" cy="284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794" tIns="50397" rIns="100794" bIns="50397"/>
          <a:lstStyle>
            <a:lvl1pPr marL="431800" indent="-323850" defTabSz="1006475" eaLnBrk="0" hangingPunct="0">
              <a:defRPr>
                <a:solidFill>
                  <a:schemeClr val="tx1"/>
                </a:solidFill>
                <a:latin typeface="Arial" panose="020B0604020202020204" pitchFamily="34" charset="0"/>
                <a:cs typeface="Arial" panose="020B0604020202020204" pitchFamily="34" charset="0"/>
              </a:defRPr>
            </a:lvl1pPr>
            <a:lvl2pPr marL="742950" indent="-285750" defTabSz="1006475" eaLnBrk="0" hangingPunct="0">
              <a:defRPr>
                <a:solidFill>
                  <a:schemeClr val="tx1"/>
                </a:solidFill>
                <a:latin typeface="Arial" panose="020B0604020202020204" pitchFamily="34" charset="0"/>
                <a:cs typeface="Arial" panose="020B0604020202020204" pitchFamily="34" charset="0"/>
              </a:defRPr>
            </a:lvl2pPr>
            <a:lvl3pPr marL="1143000" indent="-228600" defTabSz="1006475" eaLnBrk="0" hangingPunct="0">
              <a:defRPr>
                <a:solidFill>
                  <a:schemeClr val="tx1"/>
                </a:solidFill>
                <a:latin typeface="Arial" panose="020B0604020202020204" pitchFamily="34" charset="0"/>
                <a:cs typeface="Arial" panose="020B0604020202020204" pitchFamily="34" charset="0"/>
              </a:defRPr>
            </a:lvl3pPr>
            <a:lvl4pPr marL="1600200" indent="-228600" defTabSz="1006475" eaLnBrk="0" hangingPunct="0">
              <a:defRPr>
                <a:solidFill>
                  <a:schemeClr val="tx1"/>
                </a:solidFill>
                <a:latin typeface="Arial" panose="020B0604020202020204" pitchFamily="34" charset="0"/>
                <a:cs typeface="Arial" panose="020B0604020202020204" pitchFamily="34" charset="0"/>
              </a:defRPr>
            </a:lvl4pPr>
            <a:lvl5pPr marL="2057400" indent="-228600" defTabSz="1006475" eaLnBrk="0" hangingPunct="0">
              <a:defRPr>
                <a:solidFill>
                  <a:schemeClr val="tx1"/>
                </a:solidFill>
                <a:latin typeface="Arial" panose="020B0604020202020204" pitchFamily="34" charset="0"/>
                <a:cs typeface="Arial" panose="020B0604020202020204" pitchFamily="34" charset="0"/>
              </a:defRPr>
            </a:lvl5pPr>
            <a:lvl6pPr marL="25146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0064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Answer #3:</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r>
              <a:rPr lang="en-US" altLang="en-US" sz="3200" dirty="0">
                <a:solidFill>
                  <a:schemeClr val="bg1"/>
                </a:solidFill>
                <a:ea typeface="Microsoft YaHei" panose="020B0503020204020204" pitchFamily="34" charset="-122"/>
                <a:cs typeface="Mangal" panose="02040503050203030202" pitchFamily="18" charset="0"/>
              </a:rPr>
              <a:t>It depends on what you’re looking for.</a:t>
            </a: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a:p>
            <a:pPr eaLnBrk="1" hangingPunct="1">
              <a:spcAft>
                <a:spcPts val="1413"/>
              </a:spcAft>
              <a:buSzPct val="45000"/>
              <a:buFont typeface="StarSymbol"/>
              <a:buNone/>
            </a:pPr>
            <a:endParaRPr lang="en-US" altLang="en-US" sz="3200" dirty="0">
              <a:solidFill>
                <a:schemeClr val="bg1"/>
              </a:solidFill>
              <a:ea typeface="Microsoft YaHei" panose="020B0503020204020204" pitchFamily="34" charset="-122"/>
              <a:cs typeface="Mangal" panose="02040503050203030202" pitchFamily="18" charset="0"/>
            </a:endParaRPr>
          </a:p>
        </p:txBody>
      </p:sp>
      <p:sp>
        <p:nvSpPr>
          <p:cNvPr id="2" name="TextBox 1"/>
          <p:cNvSpPr txBox="1"/>
          <p:nvPr/>
        </p:nvSpPr>
        <p:spPr>
          <a:xfrm>
            <a:off x="1306512" y="6919913"/>
            <a:ext cx="5029200" cy="369332"/>
          </a:xfrm>
          <a:prstGeom prst="rect">
            <a:avLst/>
          </a:prstGeom>
          <a:noFill/>
        </p:spPr>
        <p:txBody>
          <a:bodyPr wrap="square" rtlCol="0">
            <a:spAutoFit/>
          </a:bodyPr>
          <a:lstStyle/>
          <a:p>
            <a:pPr algn="ctr"/>
            <a:r>
              <a:rPr lang="en-US" dirty="0" smtClean="0">
                <a:solidFill>
                  <a:schemeClr val="bg1"/>
                </a:solidFill>
              </a:rPr>
              <a:t>#</a:t>
            </a:r>
            <a:r>
              <a:rPr lang="en-US" dirty="0" err="1" smtClean="0">
                <a:solidFill>
                  <a:schemeClr val="bg1"/>
                </a:solidFill>
              </a:rPr>
              <a:t>Fundamentaltheoremofalgebra</a:t>
            </a:r>
            <a:endParaRPr lang="en-US" dirty="0">
              <a:solidFill>
                <a:schemeClr val="bg1"/>
              </a:solidFill>
            </a:endParaRPr>
          </a:p>
        </p:txBody>
      </p:sp>
    </p:spTree>
    <p:extLst>
      <p:ext uri="{BB962C8B-B14F-4D97-AF65-F5344CB8AC3E}">
        <p14:creationId xmlns:p14="http://schemas.microsoft.com/office/powerpoint/2010/main" val="3049993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
          <p:cNvSpPr txBox="1">
            <a:spLocks noChangeArrowheads="1"/>
          </p:cNvSpPr>
          <p:nvPr/>
        </p:nvSpPr>
        <p:spPr bwMode="auto">
          <a:xfrm>
            <a:off x="468313" y="198438"/>
            <a:ext cx="914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600">
                <a:latin typeface="Times New Roman" panose="02020603050405020304" pitchFamily="18" charset="0"/>
                <a:cs typeface="Times New Roman" panose="02020603050405020304" pitchFamily="18" charset="0"/>
              </a:rPr>
              <a:t>Sample Problem:</a:t>
            </a: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r>
              <a:rPr lang="en-US" altLang="en-US" sz="2600">
                <a:latin typeface="Times New Roman" panose="02020603050405020304" pitchFamily="18" charset="0"/>
                <a:cs typeface="Times New Roman" panose="02020603050405020304" pitchFamily="18" charset="0"/>
              </a:rPr>
              <a:t>What is the average speed of a rocket that travels 300 meters is 4 seconds?</a:t>
            </a:r>
          </a:p>
        </p:txBody>
      </p:sp>
    </p:spTree>
    <p:extLst>
      <p:ext uri="{BB962C8B-B14F-4D97-AF65-F5344CB8AC3E}">
        <p14:creationId xmlns:p14="http://schemas.microsoft.com/office/powerpoint/2010/main" val="41060245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187182070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468313" y="198438"/>
            <a:ext cx="91440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600">
                <a:latin typeface="Times New Roman" panose="02020603050405020304" pitchFamily="18" charset="0"/>
                <a:cs typeface="Times New Roman" panose="02020603050405020304" pitchFamily="18" charset="0"/>
              </a:rPr>
              <a:t>Sample Problem:</a:t>
            </a: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r>
              <a:rPr lang="en-US" altLang="en-US" sz="2600">
                <a:latin typeface="Times New Roman" panose="02020603050405020304" pitchFamily="18" charset="0"/>
                <a:cs typeface="Times New Roman" panose="02020603050405020304" pitchFamily="18" charset="0"/>
              </a:rPr>
              <a:t>If a car is initially traveling at a speed of 20 m/s and is accelerating at a constant rate of 6 m/s</a:t>
            </a:r>
            <a:r>
              <a:rPr lang="en-US" altLang="en-US" sz="2600" baseline="30000">
                <a:latin typeface="Times New Roman" panose="02020603050405020304" pitchFamily="18" charset="0"/>
                <a:cs typeface="Times New Roman" panose="02020603050405020304" pitchFamily="18" charset="0"/>
              </a:rPr>
              <a:t>2</a:t>
            </a:r>
            <a:r>
              <a:rPr lang="en-US" altLang="en-US" sz="2600">
                <a:latin typeface="Times New Roman" panose="02020603050405020304" pitchFamily="18" charset="0"/>
                <a:cs typeface="Times New Roman" panose="02020603050405020304" pitchFamily="18" charset="0"/>
              </a:rPr>
              <a:t>, how long will it take to reach a speed of 40 m/s?</a:t>
            </a:r>
            <a:r>
              <a:rPr lang="en-US" altLang="en-US" sz="2600" baseline="-250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852232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77695218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1"/>
          <p:cNvSpPr txBox="1">
            <a:spLocks noChangeArrowheads="1"/>
          </p:cNvSpPr>
          <p:nvPr/>
        </p:nvSpPr>
        <p:spPr bwMode="auto">
          <a:xfrm>
            <a:off x="468313" y="198438"/>
            <a:ext cx="914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600">
                <a:latin typeface="Times New Roman" panose="02020603050405020304" pitchFamily="18" charset="0"/>
                <a:cs typeface="Times New Roman" panose="02020603050405020304" pitchFamily="18" charset="0"/>
              </a:rPr>
              <a:t>Sample Problem:</a:t>
            </a: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r>
              <a:rPr lang="en-US" altLang="en-US" sz="2600">
                <a:latin typeface="Times New Roman" panose="02020603050405020304" pitchFamily="18" charset="0"/>
                <a:cs typeface="Times New Roman" panose="02020603050405020304" pitchFamily="18" charset="0"/>
              </a:rPr>
              <a:t>How long does it take sound (v=343 m/s) to travel 100 meters?</a:t>
            </a:r>
            <a:endParaRPr lang="en-US" altLang="en-US" sz="2600" baseline="-25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4608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306827931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9" y="3483496"/>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A relative quantity is measured differently by each observer</a:t>
            </a:r>
          </a:p>
        </p:txBody>
      </p:sp>
      <p:sp>
        <p:nvSpPr>
          <p:cNvPr id="5" name="TextBox 4"/>
          <p:cNvSpPr txBox="1"/>
          <p:nvPr/>
        </p:nvSpPr>
        <p:spPr>
          <a:xfrm>
            <a:off x="-4178" y="5065798"/>
            <a:ext cx="10079567" cy="567207"/>
          </a:xfrm>
          <a:prstGeom prst="rect">
            <a:avLst/>
          </a:prstGeom>
          <a:noFill/>
        </p:spPr>
        <p:txBody>
          <a:bodyPr wrap="square" rtlCol="0">
            <a:spAutoFit/>
          </a:bodyPr>
          <a:lstStyle/>
          <a:p>
            <a:pPr algn="ctr"/>
            <a:r>
              <a:rPr lang="en-US" sz="3086" dirty="0">
                <a:latin typeface="Times New Roman" panose="02020603050405020304" pitchFamily="18" charset="0"/>
                <a:cs typeface="Times New Roman" panose="02020603050405020304" pitchFamily="18" charset="0"/>
              </a:rPr>
              <a:t>It is relative to their reference frame</a:t>
            </a:r>
          </a:p>
        </p:txBody>
      </p:sp>
      <p:sp>
        <p:nvSpPr>
          <p:cNvPr id="6" name="TextBox 5"/>
          <p:cNvSpPr txBox="1"/>
          <p:nvPr/>
        </p:nvSpPr>
        <p:spPr>
          <a:xfrm>
            <a:off x="529" y="12076"/>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What does relative mean?</a:t>
            </a:r>
          </a:p>
        </p:txBody>
      </p:sp>
      <p:sp>
        <p:nvSpPr>
          <p:cNvPr id="7" name="TextBox 6"/>
          <p:cNvSpPr txBox="1"/>
          <p:nvPr/>
        </p:nvSpPr>
        <p:spPr>
          <a:xfrm>
            <a:off x="-4178" y="1892066"/>
            <a:ext cx="10079567" cy="567207"/>
          </a:xfrm>
          <a:prstGeom prst="rect">
            <a:avLst/>
          </a:prstGeom>
          <a:noFill/>
        </p:spPr>
        <p:txBody>
          <a:bodyPr wrap="square" rtlCol="0">
            <a:spAutoFit/>
          </a:bodyPr>
          <a:lstStyle/>
          <a:p>
            <a:r>
              <a:rPr lang="en-US" sz="3086" u="sng" dirty="0">
                <a:latin typeface="Times New Roman" panose="02020603050405020304" pitchFamily="18" charset="0"/>
                <a:cs typeface="Times New Roman" panose="02020603050405020304" pitchFamily="18" charset="0"/>
              </a:rPr>
              <a:t>Definition:</a:t>
            </a:r>
          </a:p>
        </p:txBody>
      </p:sp>
    </p:spTree>
    <p:extLst>
      <p:ext uri="{BB962C8B-B14F-4D97-AF65-F5344CB8AC3E}">
        <p14:creationId xmlns:p14="http://schemas.microsoft.com/office/powerpoint/2010/main" val="29864505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468313" y="198438"/>
            <a:ext cx="914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600">
                <a:latin typeface="Times New Roman" panose="02020603050405020304" pitchFamily="18" charset="0"/>
                <a:cs typeface="Times New Roman" panose="02020603050405020304" pitchFamily="18" charset="0"/>
              </a:rPr>
              <a:t>Sample Problem:</a:t>
            </a: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endParaRPr lang="en-US" altLang="en-US" sz="2600">
              <a:latin typeface="Times New Roman" panose="02020603050405020304" pitchFamily="18" charset="0"/>
              <a:cs typeface="Times New Roman" panose="02020603050405020304" pitchFamily="18" charset="0"/>
            </a:endParaRPr>
          </a:p>
          <a:p>
            <a:pPr eaLnBrk="1" hangingPunct="1"/>
            <a:r>
              <a:rPr lang="en-US" altLang="en-US" sz="2600">
                <a:latin typeface="Times New Roman" panose="02020603050405020304" pitchFamily="18" charset="0"/>
                <a:cs typeface="Times New Roman" panose="02020603050405020304" pitchFamily="18" charset="0"/>
              </a:rPr>
              <a:t>If you run at a constant rate of 6m/s, how far will you have traveled in one hour?</a:t>
            </a:r>
            <a:endParaRPr lang="en-US" altLang="en-US" sz="2600" baseline="-25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48763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5117204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1"/>
          <p:cNvSpPr>
            <a:spLocks noGrp="1"/>
          </p:cNvSpPr>
          <p:nvPr>
            <p:ph type="body" idx="4294967295"/>
          </p:nvPr>
        </p:nvSpPr>
        <p:spPr>
          <a:xfrm>
            <a:off x="0" y="0"/>
            <a:ext cx="10080625" cy="5911850"/>
          </a:xfrm>
        </p:spPr>
        <p:txBody>
          <a:bodyPr/>
          <a:lstStyle/>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Sample Problem:</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You are driving your car down </a:t>
            </a: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State </a:t>
            </a: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Street at a constant speed of 15 m/s (33 mph). All of a sudden, a lost cow wonders onto the road 20 meters in front of you.  You immediately apply the breaks and your car comes to a stop after 2.6 seconds.  Do you hit the cow?</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62092204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5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300714690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Placeholder 1"/>
          <p:cNvSpPr>
            <a:spLocks noGrp="1"/>
          </p:cNvSpPr>
          <p:nvPr>
            <p:ph type="body" idx="4294967295"/>
          </p:nvPr>
        </p:nvSpPr>
        <p:spPr>
          <a:xfrm>
            <a:off x="0" y="0"/>
            <a:ext cx="10080625" cy="5732462"/>
          </a:xfrm>
        </p:spPr>
        <p:txBody>
          <a:bodyPr/>
          <a:lstStyle/>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Sample Problem:</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After your scare with the cow, you notice in the rear view mirror that you are now being chased by Bigfoot.  You immediately step on the gas and begin accelerating at a rate of 6 m/s^2.  How long does it take you to get up to a speed of 40 m/s (90 mph, required to escape) if you were traveling at 15 m/s to begin with?</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03368168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62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223021886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1"/>
          <p:cNvSpPr>
            <a:spLocks noGrp="1"/>
          </p:cNvSpPr>
          <p:nvPr>
            <p:ph type="body" idx="4294967295"/>
          </p:nvPr>
        </p:nvSpPr>
        <p:spPr>
          <a:xfrm>
            <a:off x="0" y="0"/>
            <a:ext cx="10080625" cy="4989512"/>
          </a:xfrm>
        </p:spPr>
        <p:txBody>
          <a:bodyPr/>
          <a:lstStyle/>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Your turn:</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An object is dropped from a height of 3m (10 </a:t>
            </a:r>
            <a:r>
              <a:rPr lang="en-US" altLang="en-US" sz="2400" dirty="0" err="1" smtClean="0">
                <a:latin typeface="Arial" panose="020B0604020202020204" pitchFamily="34" charset="0"/>
                <a:ea typeface="Microsoft YaHei" panose="020B0503020204020204" pitchFamily="34" charset="-122"/>
                <a:cs typeface="Mangal" panose="02040503050203030202" pitchFamily="18" charset="0"/>
              </a:rPr>
              <a:t>ft</a:t>
            </a: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How long will it take to hit the ground?  How fast will it be going when it gets there?  (The acceleration of gravity is 9.8 m/s^2)</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p:txBody>
      </p:sp>
    </p:spTree>
    <p:extLst>
      <p:ext uri="{BB962C8B-B14F-4D97-AF65-F5344CB8AC3E}">
        <p14:creationId xmlns:p14="http://schemas.microsoft.com/office/powerpoint/2010/main" val="333453426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67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28875"/>
            <a:ext cx="54864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2"/>
          <p:cNvSpPr>
            <a:spLocks noGrp="1"/>
          </p:cNvSpPr>
          <p:nvPr>
            <p:ph type="title" idx="4294967295"/>
          </p:nvPr>
        </p:nvSpPr>
        <p:spPr>
          <a:xfrm>
            <a:off x="0" y="301625"/>
            <a:ext cx="10080625" cy="1262063"/>
          </a:xfrm>
        </p:spPr>
        <p:txBody>
          <a:bodyPr/>
          <a:lstStyle/>
          <a:p>
            <a:pPr>
              <a:buSzPct val="45000"/>
              <a:buFont typeface="StarSymbol"/>
              <a:buNone/>
            </a:pPr>
            <a:r>
              <a:rPr lang="en-US" altLang="en-US" dirty="0" smtClean="0">
                <a:solidFill>
                  <a:schemeClr val="bg1"/>
                </a:solidFill>
              </a:rPr>
              <a:t>Kinematic Equations</a:t>
            </a:r>
          </a:p>
        </p:txBody>
      </p:sp>
    </p:spTree>
    <p:extLst>
      <p:ext uri="{BB962C8B-B14F-4D97-AF65-F5344CB8AC3E}">
        <p14:creationId xmlns:p14="http://schemas.microsoft.com/office/powerpoint/2010/main" val="262029303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Placeholder 1"/>
          <p:cNvSpPr>
            <a:spLocks noGrp="1"/>
          </p:cNvSpPr>
          <p:nvPr>
            <p:ph type="body" idx="4294967295"/>
          </p:nvPr>
        </p:nvSpPr>
        <p:spPr>
          <a:xfrm>
            <a:off x="0" y="0"/>
            <a:ext cx="10080625" cy="4989512"/>
          </a:xfrm>
        </p:spPr>
        <p:txBody>
          <a:bodyPr/>
          <a:lstStyle/>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Your turn:</a:t>
            </a:r>
          </a:p>
          <a:p>
            <a:pPr marL="431800" indent="-323850">
              <a:spcBef>
                <a:spcPct val="0"/>
              </a:spcBef>
              <a:spcAft>
                <a:spcPts val="1413"/>
              </a:spcAft>
              <a:buSzPct val="45000"/>
              <a:buFont typeface="StarSymbol"/>
              <a:buNone/>
            </a:pPr>
            <a:endParaRPr lang="en-US" altLang="en-US" sz="2400" dirty="0" smtClean="0">
              <a:latin typeface="Arial" panose="020B0604020202020204" pitchFamily="34" charset="0"/>
              <a:ea typeface="Microsoft YaHei" panose="020B0503020204020204" pitchFamily="34" charset="-122"/>
              <a:cs typeface="Mangal" panose="02040503050203030202" pitchFamily="18" charset="0"/>
            </a:endParaRPr>
          </a:p>
          <a:p>
            <a:pPr marL="431800" indent="-323850">
              <a:spcBef>
                <a:spcPct val="0"/>
              </a:spcBef>
              <a:spcAft>
                <a:spcPts val="1413"/>
              </a:spcAft>
              <a:buSzPct val="45000"/>
              <a:buFont typeface="StarSymbol"/>
              <a:buNone/>
            </a:pPr>
            <a:r>
              <a:rPr lang="en-US" altLang="en-US" sz="2400" dirty="0" smtClean="0">
                <a:latin typeface="Arial" panose="020B0604020202020204" pitchFamily="34" charset="0"/>
                <a:ea typeface="Microsoft YaHei" panose="020B0503020204020204" pitchFamily="34" charset="-122"/>
                <a:cs typeface="Mangal" panose="02040503050203030202" pitchFamily="18" charset="0"/>
              </a:rPr>
              <a:t>   You are designing a roller coaster for a local theme park.  The ride includes a vertical drop in which the car is briefly in free fall (ignore friction).  You are informed that, in order for the car to make it safely through an upcoming loop, it needs to achieve a speed of 38 m/s at the bottom of the drop.  How high does the drop need to be?</a:t>
            </a:r>
          </a:p>
        </p:txBody>
      </p:sp>
    </p:spTree>
    <p:extLst>
      <p:ext uri="{BB962C8B-B14F-4D97-AF65-F5344CB8AC3E}">
        <p14:creationId xmlns:p14="http://schemas.microsoft.com/office/powerpoint/2010/main" val="32804428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8" y="3023500"/>
            <a:ext cx="10079567" cy="567207"/>
          </a:xfrm>
          <a:prstGeom prst="rect">
            <a:avLst/>
          </a:prstGeom>
          <a:noFill/>
        </p:spPr>
        <p:txBody>
          <a:bodyPr wrap="square" rtlCol="0">
            <a:spAutoFit/>
          </a:bodyPr>
          <a:lstStyle/>
          <a:p>
            <a:pPr algn="ctr"/>
            <a:r>
              <a:rPr lang="en-US" sz="3086" dirty="0" smtClean="0">
                <a:latin typeface="Times New Roman" panose="02020603050405020304" pitchFamily="18" charset="0"/>
                <a:cs typeface="Times New Roman" panose="02020603050405020304" pitchFamily="18" charset="0"/>
              </a:rPr>
              <a:t>Story Time</a:t>
            </a:r>
            <a:endParaRPr lang="en-US" sz="3086" dirty="0">
              <a:latin typeface="Times New Roman" panose="02020603050405020304" pitchFamily="18" charset="0"/>
              <a:cs typeface="Times New Roman" panose="02020603050405020304" pitchFamily="18" charset="0"/>
            </a:endParaRPr>
          </a:p>
        </p:txBody>
      </p:sp>
      <p:pic>
        <p:nvPicPr>
          <p:cNvPr id="1026" name="Picture 2" descr="Image result for tennis ball 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270" y="4554237"/>
            <a:ext cx="4188313" cy="2785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ennis ball f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8517"/>
            <a:ext cx="2650489" cy="35592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7727" y="5663247"/>
            <a:ext cx="4756674" cy="567207"/>
          </a:xfrm>
          <a:prstGeom prst="rect">
            <a:avLst/>
          </a:prstGeom>
          <a:noFill/>
        </p:spPr>
        <p:txBody>
          <a:bodyPr wrap="square" rtlCol="0">
            <a:spAutoFit/>
          </a:bodyPr>
          <a:lstStyle/>
          <a:p>
            <a:pPr algn="ctr"/>
            <a:r>
              <a:rPr lang="en-US" sz="3086" dirty="0" smtClean="0">
                <a:latin typeface="Times New Roman" panose="02020603050405020304" pitchFamily="18" charset="0"/>
                <a:cs typeface="Times New Roman" panose="02020603050405020304" pitchFamily="18" charset="0"/>
              </a:rPr>
              <a:t>Betrayal</a:t>
            </a:r>
            <a:endParaRPr lang="en-US" sz="3086"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667270" y="950960"/>
            <a:ext cx="4052163" cy="567207"/>
          </a:xfrm>
          <a:prstGeom prst="rect">
            <a:avLst/>
          </a:prstGeom>
          <a:noFill/>
        </p:spPr>
        <p:txBody>
          <a:bodyPr wrap="square" rtlCol="0">
            <a:spAutoFit/>
          </a:bodyPr>
          <a:lstStyle/>
          <a:p>
            <a:pPr algn="ctr"/>
            <a:r>
              <a:rPr lang="en-US" sz="3086" dirty="0" smtClean="0">
                <a:latin typeface="Times New Roman" panose="02020603050405020304" pitchFamily="18" charset="0"/>
                <a:cs typeface="Times New Roman" panose="02020603050405020304" pitchFamily="18" charset="0"/>
              </a:rPr>
              <a:t>Vengeance</a:t>
            </a:r>
            <a:endParaRPr lang="en-US" sz="3086"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8348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8" y="12076"/>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Consider the following…</a:t>
            </a:r>
          </a:p>
        </p:txBody>
      </p:sp>
      <p:pic>
        <p:nvPicPr>
          <p:cNvPr id="8194" name="Picture 2" descr="http://upload.wikimedia.org/wikipedia/commons/thumb/9/94/Stick_Figure.svg/170px-Stick_Figur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5547" y="2255799"/>
            <a:ext cx="1784923" cy="25198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upload.wikimedia.org/wikipedia/commons/3/33/Green_pickup_tru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72" y="3870290"/>
            <a:ext cx="5408487" cy="1810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upload.wikimedia.org/wikipedia/commons/thumb/9/94/Stick_Figure.svg/170px-Stick_Figur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2048" y="3398828"/>
            <a:ext cx="1784923" cy="251989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thefallschurchpost.com/wp-content/uploads/2012/10/520px-Baseball.svg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1115" y="3144506"/>
            <a:ext cx="490054" cy="49005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2754255" y="3398827"/>
            <a:ext cx="635016"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437348" y="4965200"/>
            <a:ext cx="635016"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57906" y="2823081"/>
            <a:ext cx="1460537" cy="369332"/>
          </a:xfrm>
          <a:prstGeom prst="rect">
            <a:avLst/>
          </a:prstGeom>
          <a:noFill/>
          <a:ln>
            <a:noFill/>
          </a:ln>
        </p:spPr>
        <p:txBody>
          <a:bodyPr wrap="square" rtlCol="0">
            <a:spAutoFit/>
          </a:bodyPr>
          <a:lstStyle/>
          <a:p>
            <a:r>
              <a:rPr lang="en-US" dirty="0" smtClean="0">
                <a:solidFill>
                  <a:srgbClr val="92D050"/>
                </a:solidFill>
              </a:rPr>
              <a:t>60 mph</a:t>
            </a:r>
            <a:endParaRPr lang="en-US" dirty="0">
              <a:solidFill>
                <a:srgbClr val="92D050"/>
              </a:solidFill>
            </a:endParaRPr>
          </a:p>
        </p:txBody>
      </p:sp>
      <p:sp>
        <p:nvSpPr>
          <p:cNvPr id="11" name="TextBox 10"/>
          <p:cNvSpPr txBox="1"/>
          <p:nvPr/>
        </p:nvSpPr>
        <p:spPr>
          <a:xfrm>
            <a:off x="6273435" y="4455213"/>
            <a:ext cx="1460537" cy="369332"/>
          </a:xfrm>
          <a:prstGeom prst="rect">
            <a:avLst/>
          </a:prstGeom>
          <a:noFill/>
          <a:ln>
            <a:noFill/>
          </a:ln>
        </p:spPr>
        <p:txBody>
          <a:bodyPr wrap="square" rtlCol="0">
            <a:spAutoFit/>
          </a:bodyPr>
          <a:lstStyle/>
          <a:p>
            <a:r>
              <a:rPr lang="en-US" dirty="0" smtClean="0">
                <a:solidFill>
                  <a:srgbClr val="00B0F0"/>
                </a:solidFill>
              </a:rPr>
              <a:t>50 mph</a:t>
            </a:r>
            <a:endParaRPr lang="en-US" dirty="0">
              <a:solidFill>
                <a:srgbClr val="00B0F0"/>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05887" y="3870290"/>
            <a:ext cx="1336503" cy="133650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039" y="2823081"/>
            <a:ext cx="1086213" cy="1308691"/>
          </a:xfrm>
          <a:prstGeom prst="rect">
            <a:avLst/>
          </a:prstGeom>
        </p:spPr>
      </p:pic>
      <p:sp>
        <p:nvSpPr>
          <p:cNvPr id="15" name="TextBox 14"/>
          <p:cNvSpPr txBox="1"/>
          <p:nvPr/>
        </p:nvSpPr>
        <p:spPr>
          <a:xfrm>
            <a:off x="529" y="6956458"/>
            <a:ext cx="10079567" cy="567207"/>
          </a:xfrm>
          <a:prstGeom prst="rect">
            <a:avLst/>
          </a:prstGeom>
          <a:noFill/>
        </p:spPr>
        <p:txBody>
          <a:bodyPr wrap="square" rtlCol="0">
            <a:spAutoFit/>
          </a:bodyPr>
          <a:lstStyle/>
          <a:p>
            <a:pPr algn="ctr"/>
            <a:r>
              <a:rPr lang="en-US" sz="3086" dirty="0">
                <a:solidFill>
                  <a:schemeClr val="bg1"/>
                </a:solidFill>
                <a:latin typeface="Times New Roman" panose="02020603050405020304" pitchFamily="18" charset="0"/>
                <a:cs typeface="Times New Roman" panose="02020603050405020304" pitchFamily="18" charset="0"/>
              </a:rPr>
              <a:t>Who is right?</a:t>
            </a:r>
          </a:p>
        </p:txBody>
      </p:sp>
      <p:sp>
        <p:nvSpPr>
          <p:cNvPr id="3" name="Rectangle 2"/>
          <p:cNvSpPr/>
          <p:nvPr/>
        </p:nvSpPr>
        <p:spPr>
          <a:xfrm>
            <a:off x="1065125" y="3134458"/>
            <a:ext cx="271707" cy="2543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106092" y="4131772"/>
            <a:ext cx="324475" cy="2995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81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908</TotalTime>
  <Words>1060</Words>
  <Application>Microsoft Office PowerPoint</Application>
  <PresentationFormat>Custom</PresentationFormat>
  <Paragraphs>211</Paragraphs>
  <Slides>78</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Microsoft YaHei</vt:lpstr>
      <vt:lpstr>Arial</vt:lpstr>
      <vt:lpstr>Calibri</vt:lpstr>
      <vt:lpstr>Cambria Math</vt:lpstr>
      <vt:lpstr>Lucida Sans Unicode</vt:lpstr>
      <vt:lpstr>Mangal</vt:lpstr>
      <vt:lpstr>StarSymbol</vt:lpstr>
      <vt:lpstr>Tahoma</vt:lpstr>
      <vt:lpstr>Times New Roman</vt:lpstr>
      <vt:lpstr>Theme1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Kinematic Equations</vt:lpstr>
      <vt:lpstr>Kinematic FAQ</vt:lpstr>
      <vt:lpstr>Kinematic FAQ</vt:lpstr>
      <vt:lpstr>Kinematic FAQ</vt:lpstr>
      <vt:lpstr>PowerPoint Presentation</vt:lpstr>
      <vt:lpstr>Kinematic Equations</vt:lpstr>
      <vt:lpstr>PowerPoint Presentation</vt:lpstr>
      <vt:lpstr>Kinematic Equations</vt:lpstr>
      <vt:lpstr>PowerPoint Presentation</vt:lpstr>
      <vt:lpstr>Kinematic Equations</vt:lpstr>
      <vt:lpstr>PowerPoint Presentation</vt:lpstr>
      <vt:lpstr>Kinematic Equations</vt:lpstr>
      <vt:lpstr>PowerPoint Presentation</vt:lpstr>
      <vt:lpstr>Kinematic Equations</vt:lpstr>
      <vt:lpstr>PowerPoint Presentation</vt:lpstr>
      <vt:lpstr>Kinematic Equations</vt:lpstr>
      <vt:lpstr>PowerPoint Presentation</vt:lpstr>
      <vt:lpstr>Kinematic Equations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Xiaojian</dc:creator>
  <cp:lastModifiedBy>Accdon</cp:lastModifiedBy>
  <cp:revision>106</cp:revision>
  <dcterms:created xsi:type="dcterms:W3CDTF">2013-08-04T23:44:17Z</dcterms:created>
  <dcterms:modified xsi:type="dcterms:W3CDTF">2017-08-24T21:37:13Z</dcterms:modified>
</cp:coreProperties>
</file>